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331" r:id="rId2"/>
    <p:sldId id="317" r:id="rId3"/>
    <p:sldId id="314" r:id="rId4"/>
    <p:sldId id="313" r:id="rId5"/>
    <p:sldId id="295" r:id="rId6"/>
    <p:sldId id="315" r:id="rId7"/>
    <p:sldId id="287" r:id="rId8"/>
    <p:sldId id="288" r:id="rId9"/>
    <p:sldId id="308" r:id="rId10"/>
    <p:sldId id="319" r:id="rId11"/>
    <p:sldId id="291" r:id="rId12"/>
    <p:sldId id="312" r:id="rId13"/>
    <p:sldId id="263" r:id="rId14"/>
    <p:sldId id="299" r:id="rId15"/>
    <p:sldId id="322" r:id="rId16"/>
    <p:sldId id="330" r:id="rId17"/>
    <p:sldId id="320" r:id="rId18"/>
    <p:sldId id="335" r:id="rId19"/>
    <p:sldId id="337" r:id="rId20"/>
    <p:sldId id="339" r:id="rId21"/>
    <p:sldId id="329" r:id="rId22"/>
  </p:sldIdLst>
  <p:sldSz cx="9144000" cy="6858000" type="screen4x3"/>
  <p:notesSz cx="9296400" cy="70104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6" d="100"/>
          <a:sy n="66" d="100"/>
        </p:scale>
        <p:origin x="1422"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15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a:pPr>
            <a:r>
              <a:rPr lang="en-US"/>
              <a:t>Incremento de centros poblados en ZA del PNCAZ</a:t>
            </a:r>
          </a:p>
        </c:rich>
      </c:tx>
      <c:layout>
        <c:manualLayout>
          <c:xMode val="edge"/>
          <c:yMode val="edge"/>
          <c:x val="0.19326904294853928"/>
          <c:y val="7.5959461704602091E-2"/>
        </c:manualLayout>
      </c:layout>
      <c:overlay val="0"/>
    </c:title>
    <c:autoTitleDeleted val="0"/>
    <c:plotArea>
      <c:layout>
        <c:manualLayout>
          <c:layoutTarget val="inner"/>
          <c:xMode val="edge"/>
          <c:yMode val="edge"/>
          <c:x val="0.18242230825038425"/>
          <c:y val="0.18598245657096146"/>
          <c:w val="0.76032929462054422"/>
          <c:h val="0.62680655592971479"/>
        </c:manualLayout>
      </c:layout>
      <c:scatterChart>
        <c:scatterStyle val="lineMarker"/>
        <c:varyColors val="0"/>
        <c:ser>
          <c:idx val="0"/>
          <c:order val="0"/>
          <c:tx>
            <c:strRef>
              <c:f>Hoja1!$B$1</c:f>
              <c:strCache>
                <c:ptCount val="1"/>
                <c:pt idx="0">
                  <c:v>Valores Y</c:v>
                </c:pt>
              </c:strCache>
            </c:strRef>
          </c:tx>
          <c:spPr>
            <a:ln w="44450">
              <a:noFill/>
            </a:ln>
          </c:spP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exp"/>
            <c:dispRSqr val="1"/>
            <c:dispEq val="1"/>
            <c:trendlineLbl>
              <c:layout>
                <c:manualLayout>
                  <c:x val="0.1521838340288604"/>
                  <c:y val="0.43004131361798748"/>
                </c:manualLayout>
              </c:layout>
              <c:numFmt formatCode="General" sourceLinked="0"/>
            </c:trendlineLbl>
          </c:trendline>
          <c:xVal>
            <c:numRef>
              <c:f>Hoja1!$A$2:$A$15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xVal>
          <c:yVal>
            <c:numRef>
              <c:f>Hoja1!$B$2:$B$15</c:f>
              <c:numCache>
                <c:formatCode>General</c:formatCode>
                <c:ptCount val="14"/>
                <c:pt idx="0">
                  <c:v>180</c:v>
                </c:pt>
                <c:pt idx="2">
                  <c:v>230</c:v>
                </c:pt>
                <c:pt idx="5">
                  <c:v>250</c:v>
                </c:pt>
                <c:pt idx="11">
                  <c:v>440</c:v>
                </c:pt>
                <c:pt idx="13">
                  <c:v>528</c:v>
                </c:pt>
              </c:numCache>
            </c:numRef>
          </c:yVal>
          <c:smooth val="0"/>
          <c:extLst>
            <c:ext xmlns:c16="http://schemas.microsoft.com/office/drawing/2014/chart" uri="{C3380CC4-5D6E-409C-BE32-E72D297353CC}">
              <c16:uniqueId val="{00000000-7003-41B2-9A6A-3711D2A2CF23}"/>
            </c:ext>
          </c:extLst>
        </c:ser>
        <c:dLbls>
          <c:showLegendKey val="0"/>
          <c:showVal val="0"/>
          <c:showCatName val="0"/>
          <c:showSerName val="0"/>
          <c:showPercent val="0"/>
          <c:showBubbleSize val="0"/>
        </c:dLbls>
        <c:axId val="605863936"/>
        <c:axId val="605864512"/>
      </c:scatterChart>
      <c:valAx>
        <c:axId val="605863936"/>
        <c:scaling>
          <c:orientation val="minMax"/>
        </c:scaling>
        <c:delete val="0"/>
        <c:axPos val="b"/>
        <c:title>
          <c:tx>
            <c:rich>
              <a:bodyPr/>
              <a:lstStyle/>
              <a:p>
                <a:pPr>
                  <a:defRPr/>
                </a:pPr>
                <a:r>
                  <a:rPr lang="es-PE"/>
                  <a:t>Años</a:t>
                </a:r>
              </a:p>
            </c:rich>
          </c:tx>
          <c:overlay val="0"/>
        </c:title>
        <c:numFmt formatCode="General" sourceLinked="1"/>
        <c:majorTickMark val="none"/>
        <c:minorTickMark val="none"/>
        <c:tickLblPos val="nextTo"/>
        <c:crossAx val="605864512"/>
        <c:crosses val="autoZero"/>
        <c:crossBetween val="midCat"/>
      </c:valAx>
      <c:valAx>
        <c:axId val="605864512"/>
        <c:scaling>
          <c:orientation val="minMax"/>
        </c:scaling>
        <c:delete val="0"/>
        <c:axPos val="l"/>
        <c:majorGridlines/>
        <c:title>
          <c:tx>
            <c:rich>
              <a:bodyPr/>
              <a:lstStyle/>
              <a:p>
                <a:pPr>
                  <a:defRPr/>
                </a:pPr>
                <a:r>
                  <a:rPr lang="es-PE"/>
                  <a:t>Número de poblados</a:t>
                </a:r>
              </a:p>
            </c:rich>
          </c:tx>
          <c:overlay val="0"/>
        </c:title>
        <c:numFmt formatCode="General" sourceLinked="1"/>
        <c:majorTickMark val="none"/>
        <c:minorTickMark val="none"/>
        <c:tickLblPos val="nextTo"/>
        <c:txPr>
          <a:bodyPr/>
          <a:lstStyle/>
          <a:p>
            <a:pPr algn="just">
              <a:defRPr/>
            </a:pPr>
            <a:endParaRPr lang="es-PE"/>
          </a:p>
        </c:txPr>
        <c:crossAx val="605863936"/>
        <c:crosses val="autoZero"/>
        <c:crossBetween val="midCat"/>
      </c:valAx>
    </c:plotArea>
    <c:plotVisOnly val="1"/>
    <c:dispBlanksAs val="gap"/>
    <c:showDLblsOverMax val="0"/>
  </c:chart>
  <c:txPr>
    <a:bodyPr/>
    <a:lstStyle/>
    <a:p>
      <a:pPr>
        <a:defRPr sz="1400"/>
      </a:pPr>
      <a:endParaRPr lang="es-PE"/>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152BBFFE-7278-4AD2-94DE-014CA37899B0}" type="datetimeFigureOut">
              <a:rPr lang="en-US" smtClean="0"/>
              <a:pPr/>
              <a:t>9/13/2019</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050401D0-CB63-4278-83CB-8E1B0AF7592E}" type="slidenum">
              <a:rPr lang="en-US" smtClean="0"/>
              <a:pPr/>
              <a:t>‹Nº›</a:t>
            </a:fld>
            <a:endParaRPr lang="en-US"/>
          </a:p>
        </p:txBody>
      </p:sp>
    </p:spTree>
    <p:extLst>
      <p:ext uri="{BB962C8B-B14F-4D97-AF65-F5344CB8AC3E}">
        <p14:creationId xmlns:p14="http://schemas.microsoft.com/office/powerpoint/2010/main" val="545672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2 Marcador de fecha"/>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48632324-E0AE-407B-ABA6-5B81A45EF254}" type="datetimeFigureOut">
              <a:rPr lang="en-US" smtClean="0"/>
              <a:pPr/>
              <a:t>9/13/2019</a:t>
            </a:fld>
            <a:endParaRPr lang="en-US"/>
          </a:p>
        </p:txBody>
      </p:sp>
      <p:sp>
        <p:nvSpPr>
          <p:cNvPr id="4" name="3 Marcador de imagen de diapositiva"/>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4 Marcador de notas"/>
          <p:cNvSpPr>
            <a:spLocks noGrp="1"/>
          </p:cNvSpPr>
          <p:nvPr>
            <p:ph type="body" sz="quarter" idx="3"/>
          </p:nvPr>
        </p:nvSpPr>
        <p:spPr>
          <a:xfrm>
            <a:off x="929640" y="3329940"/>
            <a:ext cx="7437120" cy="3154680"/>
          </a:xfrm>
          <a:prstGeom prst="rect">
            <a:avLst/>
          </a:prstGeom>
        </p:spPr>
        <p:txBody>
          <a:bodyPr vert="horz" lIns="93177" tIns="46589" rIns="93177" bIns="46589"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4F6F6CC2-C32D-483C-A170-F2221910E8AA}" type="slidenum">
              <a:rPr lang="en-US" smtClean="0"/>
              <a:pPr/>
              <a:t>‹Nº›</a:t>
            </a:fld>
            <a:endParaRPr lang="en-US"/>
          </a:p>
        </p:txBody>
      </p:sp>
    </p:spTree>
    <p:extLst>
      <p:ext uri="{BB962C8B-B14F-4D97-AF65-F5344CB8AC3E}">
        <p14:creationId xmlns:p14="http://schemas.microsoft.com/office/powerpoint/2010/main" val="3257193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Marcador de imagen de diapositiva"/>
          <p:cNvSpPr>
            <a:spLocks noGrp="1" noRot="1" noChangeAspect="1" noTextEdit="1"/>
          </p:cNvSpPr>
          <p:nvPr>
            <p:ph type="sldImg"/>
          </p:nvPr>
        </p:nvSpPr>
        <p:spPr>
          <a:ln/>
        </p:spPr>
      </p:sp>
      <p:sp>
        <p:nvSpPr>
          <p:cNvPr id="3" name="2 Marcador de notas"/>
          <p:cNvSpPr>
            <a:spLocks noGrp="1"/>
          </p:cNvSpPr>
          <p:nvPr>
            <p:ph type="body" idx="1"/>
          </p:nvPr>
        </p:nvSpPr>
        <p:spPr/>
        <p:txBody>
          <a:bodyPr>
            <a:normAutofit fontScale="77500" lnSpcReduction="20000"/>
          </a:bodyPr>
          <a:lstStyle/>
          <a:p>
            <a:pPr>
              <a:defRPr/>
            </a:pPr>
            <a:r>
              <a:rPr lang="es-ES" dirty="0" smtClean="0"/>
              <a:t> </a:t>
            </a:r>
            <a:r>
              <a:rPr lang="pt-BR" b="1" dirty="0" smtClean="0"/>
              <a:t>I1.1. </a:t>
            </a:r>
            <a:r>
              <a:rPr lang="pt-BR" b="1" dirty="0" err="1" smtClean="0"/>
              <a:t>Nuevas</a:t>
            </a:r>
            <a:r>
              <a:rPr lang="pt-BR" b="1" dirty="0" smtClean="0"/>
              <a:t> áreas protegidas de 50.000 hás. </a:t>
            </a:r>
            <a:r>
              <a:rPr lang="pt-BR" b="1" dirty="0" err="1" smtClean="0"/>
              <a:t>establecidas</a:t>
            </a:r>
            <a:r>
              <a:rPr lang="pt-BR" b="1" dirty="0" smtClean="0"/>
              <a:t> </a:t>
            </a:r>
            <a:r>
              <a:rPr lang="pt-BR" b="1" dirty="0" err="1" smtClean="0"/>
              <a:t>en</a:t>
            </a:r>
            <a:r>
              <a:rPr lang="pt-BR" b="1" dirty="0" smtClean="0"/>
              <a:t> zonas circundantes e interconectadas </a:t>
            </a:r>
            <a:r>
              <a:rPr lang="pt-BR" b="1" dirty="0" err="1" smtClean="0"/>
              <a:t>con</a:t>
            </a:r>
            <a:r>
              <a:rPr lang="pt-BR" b="1" dirty="0" smtClean="0"/>
              <a:t> </a:t>
            </a:r>
            <a:r>
              <a:rPr lang="pt-BR" b="1" dirty="0" err="1" smtClean="0"/>
              <a:t>la</a:t>
            </a:r>
            <a:r>
              <a:rPr lang="pt-BR" b="1" dirty="0" smtClean="0"/>
              <a:t> RCS (</a:t>
            </a:r>
            <a:r>
              <a:rPr lang="es-ES" b="1" dirty="0" smtClean="0"/>
              <a:t>Huánuco-Puerto Inca; Pasco-Oxapampa; Ucayali - Plan maestro </a:t>
            </a:r>
            <a:r>
              <a:rPr lang="es-ES" b="1" dirty="0" err="1" smtClean="0"/>
              <a:t>Imiría</a:t>
            </a:r>
            <a:r>
              <a:rPr lang="es-ES" b="1" dirty="0" smtClean="0"/>
              <a:t>)</a:t>
            </a:r>
            <a:endParaRPr lang="es-PE" b="1" dirty="0" smtClean="0"/>
          </a:p>
          <a:p>
            <a:pPr>
              <a:defRPr/>
            </a:pPr>
            <a:r>
              <a:rPr lang="es-ES" dirty="0" smtClean="0"/>
              <a:t> </a:t>
            </a:r>
            <a:endParaRPr lang="es-PE" dirty="0" smtClean="0"/>
          </a:p>
          <a:p>
            <a:pPr>
              <a:defRPr/>
            </a:pPr>
            <a:r>
              <a:rPr lang="es-PE" i="1" u="sng" dirty="0" smtClean="0"/>
              <a:t>Actividades</a:t>
            </a:r>
            <a:r>
              <a:rPr lang="es-PE" u="sng" dirty="0" smtClean="0"/>
              <a:t>:</a:t>
            </a:r>
            <a:endParaRPr lang="es-PE" dirty="0" smtClean="0"/>
          </a:p>
          <a:p>
            <a:pPr>
              <a:buFont typeface="Arial" pitchFamily="34" charset="0"/>
              <a:buChar char="•"/>
              <a:defRPr/>
            </a:pPr>
            <a:r>
              <a:rPr lang="es-ES" dirty="0" smtClean="0"/>
              <a:t>Identificar redes de conectividad entre la reserva y otras áreas protegidas en las 3 regiones </a:t>
            </a:r>
            <a:endParaRPr lang="es-PE" dirty="0" smtClean="0"/>
          </a:p>
          <a:p>
            <a:pPr>
              <a:buFont typeface="Arial" pitchFamily="34" charset="0"/>
              <a:buChar char="•"/>
              <a:defRPr/>
            </a:pPr>
            <a:r>
              <a:rPr lang="es-ES" dirty="0" smtClean="0"/>
              <a:t>Diseñar áreas de conservación (AC) con ECOSIRA en ZA Oeste (63000 Has)</a:t>
            </a:r>
            <a:endParaRPr lang="es-PE" dirty="0" smtClean="0"/>
          </a:p>
          <a:p>
            <a:pPr>
              <a:buFont typeface="Arial" pitchFamily="34" charset="0"/>
              <a:buChar char="•"/>
              <a:defRPr/>
            </a:pPr>
            <a:r>
              <a:rPr lang="es-ES" dirty="0" smtClean="0"/>
              <a:t>Preparar y presentar expedientes técnicos para establecimiento de áreas de conservación (SERNANP, Gobiernos Regionales)</a:t>
            </a:r>
            <a:endParaRPr lang="es-PE" dirty="0" smtClean="0"/>
          </a:p>
          <a:p>
            <a:pPr>
              <a:buFont typeface="Arial" pitchFamily="34" charset="0"/>
              <a:buChar char="•"/>
              <a:defRPr/>
            </a:pPr>
            <a:r>
              <a:rPr lang="es-ES" dirty="0" smtClean="0"/>
              <a:t>Apoyar al Gobierno Regional de Ucayali en la elaboración del Plan Maestro de Área de Conservación Regional </a:t>
            </a:r>
            <a:r>
              <a:rPr lang="es-ES" dirty="0" err="1" smtClean="0"/>
              <a:t>Imiria</a:t>
            </a:r>
            <a:endParaRPr lang="es-PE" dirty="0" smtClean="0"/>
          </a:p>
          <a:p>
            <a:pPr>
              <a:defRPr/>
            </a:pPr>
            <a:r>
              <a:rPr lang="es-ES" dirty="0" smtClean="0"/>
              <a:t> </a:t>
            </a:r>
          </a:p>
          <a:p>
            <a:pPr>
              <a:defRPr/>
            </a:pPr>
            <a:endParaRPr lang="es-ES" dirty="0" smtClean="0"/>
          </a:p>
          <a:p>
            <a:pPr>
              <a:defRPr/>
            </a:pPr>
            <a:r>
              <a:rPr lang="es-PE" b="1" dirty="0" smtClean="0"/>
              <a:t>¿Que son redes de conectividad “ecológica”? </a:t>
            </a:r>
            <a:r>
              <a:rPr lang="es-ES_tradnl" dirty="0" smtClean="0"/>
              <a:t>Son complejos paisajísticos funcionales, que comprenden corredores entre áreas protegidas (áreas núcleo), diseñadas para mantener la</a:t>
            </a:r>
            <a:r>
              <a:rPr lang="es-ES_tradnl" b="1" dirty="0" smtClean="0"/>
              <a:t> conectividad</a:t>
            </a:r>
            <a:r>
              <a:rPr lang="es-ES_tradnl" dirty="0" smtClean="0"/>
              <a:t> entre ellas, sobre una matriz de uso sostenible (VER FIGURA). Esto genera una red que permite el flujo de poblaciones entre las áreas naturales, para así evitar la extinción de especies y mantener en lo posible las funciones de los ecosistemas.</a:t>
            </a:r>
          </a:p>
          <a:p>
            <a:pPr>
              <a:defRPr/>
            </a:pPr>
            <a:endParaRPr lang="es-PE" dirty="0" smtClean="0"/>
          </a:p>
          <a:p>
            <a:pPr>
              <a:defRPr/>
            </a:pPr>
            <a:r>
              <a:rPr lang="es-ES_tradnl" b="1" dirty="0" smtClean="0"/>
              <a:t>Áreas núcleo:</a:t>
            </a:r>
            <a:r>
              <a:rPr lang="es-ES_tradnl" dirty="0" smtClean="0"/>
              <a:t> tienen gran importancia para la conservación de la biodiversidad, aunque las zonas no sean protegidas legalmente. En este caso, serán las áreas ya existentes.</a:t>
            </a:r>
            <a:endParaRPr lang="es-PE" dirty="0" smtClean="0"/>
          </a:p>
          <a:p>
            <a:pPr>
              <a:defRPr/>
            </a:pPr>
            <a:r>
              <a:rPr lang="es-ES_tradnl" b="1" dirty="0" smtClean="0"/>
              <a:t> </a:t>
            </a:r>
            <a:endParaRPr lang="es-PE" dirty="0" smtClean="0"/>
          </a:p>
          <a:p>
            <a:pPr>
              <a:defRPr/>
            </a:pPr>
            <a:r>
              <a:rPr lang="es-ES_tradnl" b="1" dirty="0" smtClean="0"/>
              <a:t>Corredores: </a:t>
            </a:r>
            <a:r>
              <a:rPr lang="es-ES_tradnl" dirty="0" smtClean="0"/>
              <a:t>conectan las áreas núcleo, una con la otra. Pueden ser de varios tipos: lineales, corredor de paisaje, corredor de “pasos” (</a:t>
            </a:r>
            <a:r>
              <a:rPr lang="es-ES_tradnl" dirty="0" err="1" smtClean="0"/>
              <a:t>stepping</a:t>
            </a:r>
            <a:r>
              <a:rPr lang="es-ES_tradnl" dirty="0" smtClean="0"/>
              <a:t> </a:t>
            </a:r>
            <a:r>
              <a:rPr lang="es-ES_tradnl" dirty="0" err="1" smtClean="0"/>
              <a:t>stones</a:t>
            </a:r>
            <a:r>
              <a:rPr lang="es-ES_tradnl" dirty="0" smtClean="0"/>
              <a:t>). Son zonas de bajo uso.</a:t>
            </a:r>
            <a:endParaRPr lang="es-PE" dirty="0" smtClean="0"/>
          </a:p>
          <a:p>
            <a:pPr>
              <a:defRPr/>
            </a:pPr>
            <a:r>
              <a:rPr lang="es-ES_tradnl" b="1" dirty="0" smtClean="0"/>
              <a:t> </a:t>
            </a:r>
            <a:endParaRPr lang="es-PE" dirty="0" smtClean="0"/>
          </a:p>
          <a:p>
            <a:pPr>
              <a:defRPr/>
            </a:pPr>
            <a:r>
              <a:rPr lang="es-ES_tradnl" b="1" dirty="0" smtClean="0"/>
              <a:t>Zonas de amortiguamiento:</a:t>
            </a:r>
            <a:r>
              <a:rPr lang="es-ES_tradnl" dirty="0" smtClean="0"/>
              <a:t> protegen las áreas núcleo de posibles influencias dañinas desde afuera; y son áreas transicionales caracterizadas por su uso compatible.</a:t>
            </a:r>
            <a:endParaRPr lang="es-PE" dirty="0" smtClean="0"/>
          </a:p>
          <a:p>
            <a:pPr>
              <a:defRPr/>
            </a:pPr>
            <a:r>
              <a:rPr lang="es-ES_tradnl" b="1" dirty="0" smtClean="0"/>
              <a:t> </a:t>
            </a:r>
            <a:endParaRPr lang="es-PE" dirty="0" smtClean="0"/>
          </a:p>
          <a:p>
            <a:pPr>
              <a:defRPr/>
            </a:pPr>
            <a:r>
              <a:rPr lang="es-ES_tradnl" b="1" dirty="0" smtClean="0"/>
              <a:t>Áreas de uso sostenible o matriz: </a:t>
            </a:r>
            <a:r>
              <a:rPr lang="es-ES_tradnl" dirty="0" smtClean="0"/>
              <a:t>zonas de uso intenso de recursos, pero de manera sostenible; al mismo tiempo, mantienen la mayoría de los servicios </a:t>
            </a:r>
            <a:r>
              <a:rPr lang="es-ES_tradnl" dirty="0" err="1" smtClean="0"/>
              <a:t>ecosistémicos</a:t>
            </a:r>
            <a:r>
              <a:rPr lang="es-ES_tradnl" dirty="0" smtClean="0"/>
              <a:t>.</a:t>
            </a:r>
            <a:endParaRPr lang="es-PE" dirty="0" smtClean="0"/>
          </a:p>
          <a:p>
            <a:pPr>
              <a:defRPr/>
            </a:pPr>
            <a:endParaRPr lang="es-PE" dirty="0" smtClean="0"/>
          </a:p>
        </p:txBody>
      </p:sp>
      <p:sp>
        <p:nvSpPr>
          <p:cNvPr id="34820" name="3 Marcador de número de diapositiva"/>
          <p:cNvSpPr>
            <a:spLocks noGrp="1"/>
          </p:cNvSpPr>
          <p:nvPr>
            <p:ph type="sldNum" sz="quarter" idx="5"/>
          </p:nvPr>
        </p:nvSpPr>
        <p:spPr>
          <a:noFill/>
        </p:spPr>
        <p:txBody>
          <a:bodyPr/>
          <a:lstStyle/>
          <a:p>
            <a:fld id="{5438FFBB-DD86-48C3-BA3B-21961BE67AE7}" type="slidenum">
              <a:rPr lang="de-DE" smtClean="0">
                <a:latin typeface="Times" pitchFamily="18" charset="0"/>
              </a:rPr>
              <a:pPr/>
              <a:t>13</a:t>
            </a:fld>
            <a:endParaRPr lang="de-DE"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de-DE" dirty="0" smtClean="0"/>
              <a:t>The area of Shamboyacu has lost over 45 % of forests. In the example (color map) we show</a:t>
            </a:r>
            <a:r>
              <a:rPr lang="de-DE" baseline="0" dirty="0" smtClean="0"/>
              <a:t> in yellow the areas needing restoration for bee dispersal, to conserve the polination service from biodiversity – wild bees can´t fly more than 50 m away, which means that trees should be there every 50 m (as in the blue areas). </a:t>
            </a:r>
            <a:endParaRPr lang="de-DE" dirty="0"/>
          </a:p>
        </p:txBody>
      </p:sp>
      <p:sp>
        <p:nvSpPr>
          <p:cNvPr id="4" name="Slide Number Placeholder 3"/>
          <p:cNvSpPr>
            <a:spLocks noGrp="1"/>
          </p:cNvSpPr>
          <p:nvPr>
            <p:ph type="sldNum" sz="quarter" idx="10"/>
          </p:nvPr>
        </p:nvSpPr>
        <p:spPr/>
        <p:txBody>
          <a:bodyPr/>
          <a:lstStyle/>
          <a:p>
            <a:fld id="{0E3CA15B-FA67-4B87-BDE1-BD80BDDE2E56}" type="slidenum">
              <a:rPr lang="de-DE" smtClean="0"/>
              <a:t>18</a:t>
            </a:fld>
            <a:endParaRPr lang="de-DE"/>
          </a:p>
        </p:txBody>
      </p:sp>
    </p:spTree>
    <p:extLst>
      <p:ext uri="{BB962C8B-B14F-4D97-AF65-F5344CB8AC3E}">
        <p14:creationId xmlns:p14="http://schemas.microsoft.com/office/powerpoint/2010/main" val="24861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88FF6384-9292-42BF-A8DA-DF92DACB7DD7}" type="slidenum">
              <a:rPr lang="es-PE" smtClean="0"/>
              <a:t>20</a:t>
            </a:fld>
            <a:endParaRPr lang="es-PE"/>
          </a:p>
        </p:txBody>
      </p:sp>
    </p:spTree>
    <p:extLst>
      <p:ext uri="{BB962C8B-B14F-4D97-AF65-F5344CB8AC3E}">
        <p14:creationId xmlns:p14="http://schemas.microsoft.com/office/powerpoint/2010/main" val="371503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F6F6CC2-C32D-483C-A170-F2221910E8AA}" type="slidenum">
              <a:rPr lang="en-US" smtClean="0"/>
              <a:pPr/>
              <a:t>21</a:t>
            </a:fld>
            <a:endParaRPr lang="en-US"/>
          </a:p>
        </p:txBody>
      </p:sp>
    </p:spTree>
    <p:extLst>
      <p:ext uri="{BB962C8B-B14F-4D97-AF65-F5344CB8AC3E}">
        <p14:creationId xmlns:p14="http://schemas.microsoft.com/office/powerpoint/2010/main" val="2430969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7E996320-47B1-4C98-8C28-D08593D784EB}" type="datetimeFigureOut">
              <a:rPr lang="en-US" smtClean="0"/>
              <a:pPr/>
              <a:t>9/13/2019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4AB9D45A-FAEE-4DEA-8023-D729BC65B1A2}"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E996320-47B1-4C98-8C28-D08593D784EB}" type="datetimeFigureOut">
              <a:rPr lang="en-US" smtClean="0"/>
              <a:pPr/>
              <a:t>9/13/2019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4AB9D45A-FAEE-4DEA-8023-D729BC65B1A2}"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E996320-47B1-4C98-8C28-D08593D784EB}" type="datetimeFigureOut">
              <a:rPr lang="en-US" smtClean="0"/>
              <a:pPr/>
              <a:t>9/13/2019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4AB9D45A-FAEE-4DEA-8023-D729BC65B1A2}"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E996320-47B1-4C98-8C28-D08593D784EB}" type="datetimeFigureOut">
              <a:rPr lang="en-US" smtClean="0"/>
              <a:pPr/>
              <a:t>9/13/2019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4AB9D45A-FAEE-4DEA-8023-D729BC65B1A2}"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E996320-47B1-4C98-8C28-D08593D784EB}" type="datetimeFigureOut">
              <a:rPr lang="en-US" smtClean="0"/>
              <a:pPr/>
              <a:t>9/13/2019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4AB9D45A-FAEE-4DEA-8023-D729BC65B1A2}"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7E996320-47B1-4C98-8C28-D08593D784EB}" type="datetimeFigureOut">
              <a:rPr lang="en-US" smtClean="0"/>
              <a:pPr/>
              <a:t>9/13/2019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4AB9D45A-FAEE-4DEA-8023-D729BC65B1A2}"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7E996320-47B1-4C98-8C28-D08593D784EB}" type="datetimeFigureOut">
              <a:rPr lang="en-US" smtClean="0"/>
              <a:pPr/>
              <a:t>9/13/2019</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4AB9D45A-FAEE-4DEA-8023-D729BC65B1A2}"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7E996320-47B1-4C98-8C28-D08593D784EB}" type="datetimeFigureOut">
              <a:rPr lang="en-US" smtClean="0"/>
              <a:pPr/>
              <a:t>9/13/2019</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4AB9D45A-FAEE-4DEA-8023-D729BC65B1A2}"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E996320-47B1-4C98-8C28-D08593D784EB}" type="datetimeFigureOut">
              <a:rPr lang="en-US" smtClean="0"/>
              <a:pPr/>
              <a:t>9/13/2019</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4AB9D45A-FAEE-4DEA-8023-D729BC65B1A2}"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E996320-47B1-4C98-8C28-D08593D784EB}" type="datetimeFigureOut">
              <a:rPr lang="en-US" smtClean="0"/>
              <a:pPr/>
              <a:t>9/13/2019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4AB9D45A-FAEE-4DEA-8023-D729BC65B1A2}"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E996320-47B1-4C98-8C28-D08593D784EB}" type="datetimeFigureOut">
              <a:rPr lang="en-US" smtClean="0"/>
              <a:pPr/>
              <a:t>9/13/2019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4AB9D45A-FAEE-4DEA-8023-D729BC65B1A2}"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996320-47B1-4C98-8C28-D08593D784EB}" type="datetimeFigureOut">
              <a:rPr lang="en-US" smtClean="0"/>
              <a:pPr/>
              <a:t>9/13/2019</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9D45A-FAEE-4DEA-8023-D729BC65B1A2}"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mailto:lrodriguez@cima.org.p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cbd.int/t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www.google.de/url?sa=i&amp;rct=j&amp;q=&amp;esrc=s&amp;source=images&amp;cd=&amp;cad=rja&amp;uact=8&amp;ved=0ahUKEwiJpPyaisDTAhWKuhoKHdHpCRYQjRwIBw&amp;url=http://www.sicirec.org/definitions/corridors&amp;psig=AFQjCNFEH2XShMF9BnhIWwCjx5BJDFPIsg&amp;ust=1493225877160930"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www.agroeco.org/socla"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lrodriguez@cima.org.pe" TargetMode="External"/><Relationship Id="rId5" Type="http://schemas.openxmlformats.org/officeDocument/2006/relationships/hyperlink" Target="mailto:jwatanabe@cima.org.pe" TargetMode="Externa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713" y="857251"/>
            <a:ext cx="6711286" cy="5033465"/>
          </a:xfrm>
          <a:prstGeom prst="rect">
            <a:avLst/>
          </a:prstGeom>
        </p:spPr>
      </p:pic>
      <p:sp>
        <p:nvSpPr>
          <p:cNvPr id="2" name="Título 1"/>
          <p:cNvSpPr>
            <a:spLocks noGrp="1"/>
          </p:cNvSpPr>
          <p:nvPr>
            <p:ph type="ctrTitle"/>
          </p:nvPr>
        </p:nvSpPr>
        <p:spPr>
          <a:xfrm>
            <a:off x="1142999" y="2114659"/>
            <a:ext cx="6858000" cy="1790700"/>
          </a:xfrm>
        </p:spPr>
        <p:txBody>
          <a:bodyPr/>
          <a:lstStyle/>
          <a:p>
            <a:r>
              <a:rPr lang="es-PE" b="1" dirty="0" smtClean="0">
                <a:solidFill>
                  <a:schemeClr val="bg1"/>
                </a:solidFill>
              </a:rPr>
              <a:t>Restauración ecológica del paisaje</a:t>
            </a:r>
            <a:endParaRPr lang="es-PE" b="1" dirty="0">
              <a:solidFill>
                <a:schemeClr val="bg1"/>
              </a:solidFill>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1201" y="4419316"/>
            <a:ext cx="1075719" cy="603914"/>
          </a:xfrm>
          <a:prstGeom prst="rect">
            <a:avLst/>
          </a:prstGeom>
        </p:spPr>
      </p:pic>
      <p:sp>
        <p:nvSpPr>
          <p:cNvPr id="3" name="CuadroTexto 2"/>
          <p:cNvSpPr txBox="1"/>
          <p:nvPr/>
        </p:nvSpPr>
        <p:spPr>
          <a:xfrm>
            <a:off x="2051720" y="5301208"/>
            <a:ext cx="2439001" cy="923330"/>
          </a:xfrm>
          <a:prstGeom prst="rect">
            <a:avLst/>
          </a:prstGeom>
          <a:noFill/>
        </p:spPr>
        <p:txBody>
          <a:bodyPr wrap="none" rtlCol="0">
            <a:spAutoFit/>
          </a:bodyPr>
          <a:lstStyle/>
          <a:p>
            <a:r>
              <a:rPr lang="es-PE" dirty="0" smtClean="0">
                <a:solidFill>
                  <a:schemeClr val="bg1"/>
                </a:solidFill>
              </a:rPr>
              <a:t>Lily Rodriguez</a:t>
            </a:r>
          </a:p>
          <a:p>
            <a:r>
              <a:rPr lang="es-PE" dirty="0" smtClean="0">
                <a:solidFill>
                  <a:schemeClr val="bg1"/>
                </a:solidFill>
                <a:hlinkClick r:id="rId4"/>
              </a:rPr>
              <a:t>lrodriguez@cima.org.pe</a:t>
            </a:r>
            <a:endParaRPr lang="es-PE" dirty="0" smtClean="0">
              <a:solidFill>
                <a:schemeClr val="bg1"/>
              </a:solidFill>
            </a:endParaRPr>
          </a:p>
          <a:p>
            <a:endParaRPr lang="es-PE" dirty="0">
              <a:solidFill>
                <a:schemeClr val="bg1"/>
              </a:solidFill>
            </a:endParaRPr>
          </a:p>
        </p:txBody>
      </p:sp>
    </p:spTree>
    <p:extLst>
      <p:ext uri="{BB962C8B-B14F-4D97-AF65-F5344CB8AC3E}">
        <p14:creationId xmlns:p14="http://schemas.microsoft.com/office/powerpoint/2010/main" val="37166464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21804" y="6595900"/>
            <a:ext cx="7886700" cy="217476"/>
          </a:xfrm>
        </p:spPr>
        <p:txBody>
          <a:bodyPr>
            <a:noAutofit/>
          </a:bodyPr>
          <a:lstStyle/>
          <a:p>
            <a:r>
              <a:rPr lang="es-PE" sz="1050" dirty="0"/>
              <a:t>https://www.eurekalert.org/multimedia/pub/70422.php</a:t>
            </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400" y="1851752"/>
            <a:ext cx="1971248" cy="1867758"/>
          </a:xfrm>
        </p:spPr>
      </p:pic>
      <p:pic>
        <p:nvPicPr>
          <p:cNvPr id="1026" name="Picture 2" descr="Resultado de imagen para forest patches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807682"/>
            <a:ext cx="21431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forest patches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9220" y="1807682"/>
            <a:ext cx="2698170" cy="20210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forest patches imag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5951" y="3566869"/>
            <a:ext cx="2583966" cy="1748719"/>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1907704" y="892470"/>
            <a:ext cx="5627310" cy="584775"/>
          </a:xfrm>
          <a:prstGeom prst="rect">
            <a:avLst/>
          </a:prstGeom>
          <a:noFill/>
        </p:spPr>
        <p:txBody>
          <a:bodyPr wrap="none" rtlCol="0">
            <a:spAutoFit/>
          </a:bodyPr>
          <a:lstStyle/>
          <a:p>
            <a:r>
              <a:rPr lang="es-PE" sz="3200" dirty="0" smtClean="0">
                <a:solidFill>
                  <a:schemeClr val="accent1"/>
                </a:solidFill>
              </a:rPr>
              <a:t>Qué es un bosque fragmentado?</a:t>
            </a:r>
            <a:endParaRPr lang="es-PE" sz="3200" dirty="0">
              <a:solidFill>
                <a:schemeClr val="accent1"/>
              </a:solidFill>
            </a:endParaRPr>
          </a:p>
        </p:txBody>
      </p:sp>
      <p:sp>
        <p:nvSpPr>
          <p:cNvPr id="9" name="Content Placeholder 3"/>
          <p:cNvSpPr txBox="1">
            <a:spLocks/>
          </p:cNvSpPr>
          <p:nvPr/>
        </p:nvSpPr>
        <p:spPr>
          <a:xfrm>
            <a:off x="625400" y="5573030"/>
            <a:ext cx="8061400" cy="913674"/>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dirty="0" smtClean="0"/>
              <a:t>La </a:t>
            </a:r>
            <a:r>
              <a:rPr lang="en-US" dirty="0" err="1" smtClean="0"/>
              <a:t>fragmentación</a:t>
            </a:r>
            <a:r>
              <a:rPr lang="en-US" dirty="0" smtClean="0"/>
              <a:t> </a:t>
            </a:r>
            <a:r>
              <a:rPr lang="en-US" dirty="0" err="1" smtClean="0"/>
              <a:t>afecta</a:t>
            </a:r>
            <a:r>
              <a:rPr lang="en-US" dirty="0" smtClean="0"/>
              <a:t> el </a:t>
            </a:r>
            <a:r>
              <a:rPr lang="en-US" dirty="0" err="1" smtClean="0"/>
              <a:t>flujo</a:t>
            </a:r>
            <a:r>
              <a:rPr lang="en-US" dirty="0" smtClean="0"/>
              <a:t> de </a:t>
            </a:r>
            <a:r>
              <a:rPr lang="en-US" dirty="0" err="1" smtClean="0"/>
              <a:t>los</a:t>
            </a:r>
            <a:r>
              <a:rPr lang="en-US" dirty="0" smtClean="0"/>
              <a:t> </a:t>
            </a:r>
            <a:r>
              <a:rPr lang="en-US" dirty="0" err="1" smtClean="0"/>
              <a:t>servicios</a:t>
            </a:r>
            <a:r>
              <a:rPr lang="en-US" dirty="0" smtClean="0"/>
              <a:t> </a:t>
            </a:r>
            <a:r>
              <a:rPr lang="en-US" dirty="0" err="1" smtClean="0"/>
              <a:t>ecosistémicos</a:t>
            </a:r>
            <a:r>
              <a:rPr lang="en-US" dirty="0" smtClean="0"/>
              <a:t> </a:t>
            </a:r>
            <a:r>
              <a:rPr lang="en-US" dirty="0" err="1" smtClean="0"/>
              <a:t>facilitando</a:t>
            </a:r>
            <a:r>
              <a:rPr lang="en-US" dirty="0" smtClean="0"/>
              <a:t> o  </a:t>
            </a:r>
            <a:r>
              <a:rPr lang="en-US" dirty="0" err="1" smtClean="0"/>
              <a:t>interrumpiendo</a:t>
            </a:r>
            <a:r>
              <a:rPr lang="en-US" dirty="0" smtClean="0"/>
              <a:t> el  </a:t>
            </a:r>
            <a:r>
              <a:rPr lang="en-US" dirty="0" err="1" smtClean="0"/>
              <a:t>movimiento</a:t>
            </a:r>
            <a:r>
              <a:rPr lang="en-US" dirty="0" smtClean="0"/>
              <a:t> de </a:t>
            </a:r>
            <a:r>
              <a:rPr lang="en-US" dirty="0" err="1" smtClean="0"/>
              <a:t>los</a:t>
            </a:r>
            <a:r>
              <a:rPr lang="en-US" dirty="0" smtClean="0"/>
              <a:t> </a:t>
            </a:r>
            <a:r>
              <a:rPr lang="en-US" dirty="0" err="1" smtClean="0"/>
              <a:t>organismos</a:t>
            </a:r>
            <a:r>
              <a:rPr lang="en-US" dirty="0" smtClean="0"/>
              <a:t>, </a:t>
            </a:r>
            <a:r>
              <a:rPr lang="en-US" dirty="0" err="1" smtClean="0"/>
              <a:t>materia</a:t>
            </a:r>
            <a:r>
              <a:rPr lang="en-US" dirty="0" smtClean="0"/>
              <a:t>, </a:t>
            </a:r>
            <a:r>
              <a:rPr lang="en-US" dirty="0" err="1" smtClean="0"/>
              <a:t>energia</a:t>
            </a:r>
            <a:r>
              <a:rPr lang="en-US" dirty="0" smtClean="0"/>
              <a:t>, y </a:t>
            </a:r>
            <a:r>
              <a:rPr lang="en-US" dirty="0" err="1" smtClean="0"/>
              <a:t>gente</a:t>
            </a:r>
            <a:r>
              <a:rPr lang="en-US" dirty="0" smtClean="0"/>
              <a:t> a </a:t>
            </a:r>
            <a:r>
              <a:rPr lang="en-US" dirty="0" err="1" smtClean="0"/>
              <a:t>través</a:t>
            </a:r>
            <a:r>
              <a:rPr lang="en-US" dirty="0" smtClean="0"/>
              <a:t> del </a:t>
            </a:r>
            <a:r>
              <a:rPr lang="en-US" dirty="0" err="1" smtClean="0"/>
              <a:t>paisaje</a:t>
            </a:r>
            <a:r>
              <a:rPr lang="en-US" dirty="0" smtClean="0"/>
              <a:t>. </a:t>
            </a:r>
            <a:endParaRPr lang="de-DE" dirty="0"/>
          </a:p>
        </p:txBody>
      </p:sp>
    </p:spTree>
    <p:extLst>
      <p:ext uri="{BB962C8B-B14F-4D97-AF65-F5344CB8AC3E}">
        <p14:creationId xmlns:p14="http://schemas.microsoft.com/office/powerpoint/2010/main" val="36202532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5675" y="3404"/>
            <a:ext cx="7710383" cy="659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214" y="55657"/>
            <a:ext cx="9096786" cy="276999"/>
          </a:xfrm>
          <a:prstGeom prst="rect">
            <a:avLst/>
          </a:prstGeom>
          <a:noFill/>
        </p:spPr>
        <p:txBody>
          <a:bodyPr wrap="none" rtlCol="0">
            <a:spAutoFit/>
          </a:bodyPr>
          <a:lstStyle/>
          <a:p>
            <a:r>
              <a:rPr lang="de-DE" sz="1200" dirty="0" smtClean="0"/>
              <a:t>Mitchell et al. 2016. </a:t>
            </a:r>
            <a:r>
              <a:rPr lang="de-DE" sz="1200" dirty="0" err="1" smtClean="0"/>
              <a:t>Reframing</a:t>
            </a:r>
            <a:r>
              <a:rPr lang="de-DE" sz="1200" dirty="0" smtClean="0"/>
              <a:t> </a:t>
            </a:r>
            <a:r>
              <a:rPr lang="de-DE" sz="1200" dirty="0" err="1" smtClean="0"/>
              <a:t>landscape</a:t>
            </a:r>
            <a:r>
              <a:rPr lang="de-DE" sz="1200" dirty="0" smtClean="0"/>
              <a:t> </a:t>
            </a:r>
            <a:r>
              <a:rPr lang="de-DE" sz="1200" dirty="0" err="1" smtClean="0"/>
              <a:t>fragmentation´s</a:t>
            </a:r>
            <a:r>
              <a:rPr lang="de-DE" sz="1200" dirty="0" smtClean="0"/>
              <a:t> </a:t>
            </a:r>
            <a:r>
              <a:rPr lang="de-DE" sz="1200" dirty="0" err="1" smtClean="0"/>
              <a:t>effects</a:t>
            </a:r>
            <a:r>
              <a:rPr lang="de-DE" sz="1200" dirty="0" smtClean="0"/>
              <a:t> on </a:t>
            </a:r>
            <a:r>
              <a:rPr lang="de-DE" sz="1200" dirty="0" err="1" smtClean="0"/>
              <a:t>ecosystem</a:t>
            </a:r>
            <a:r>
              <a:rPr lang="de-DE" sz="1200" dirty="0" smtClean="0"/>
              <a:t> </a:t>
            </a:r>
            <a:r>
              <a:rPr lang="de-DE" sz="1200" dirty="0" err="1" smtClean="0"/>
              <a:t>services</a:t>
            </a:r>
            <a:r>
              <a:rPr lang="de-DE" sz="1200" dirty="0" smtClean="0"/>
              <a:t>. Trends  </a:t>
            </a:r>
            <a:r>
              <a:rPr lang="de-DE" sz="1200" dirty="0"/>
              <a:t>http://dx.doi.org/10.1016/j.tree.2015.01.011 </a:t>
            </a:r>
          </a:p>
        </p:txBody>
      </p:sp>
    </p:spTree>
    <p:extLst>
      <p:ext uri="{BB962C8B-B14F-4D97-AF65-F5344CB8AC3E}">
        <p14:creationId xmlns:p14="http://schemas.microsoft.com/office/powerpoint/2010/main" val="38115752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reso\priv\rodriguez\Acre\habitat-amount-1-2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2" y="2420888"/>
            <a:ext cx="5238525" cy="39894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342" y="6627168"/>
            <a:ext cx="5732660" cy="230832"/>
          </a:xfrm>
          <a:prstGeom prst="rect">
            <a:avLst/>
          </a:prstGeom>
          <a:noFill/>
        </p:spPr>
        <p:txBody>
          <a:bodyPr wrap="none" rtlCol="0">
            <a:spAutoFit/>
          </a:bodyPr>
          <a:lstStyle/>
          <a:p>
            <a:r>
              <a:rPr lang="en-US" sz="900" dirty="0" err="1" smtClean="0"/>
              <a:t>Fahrig</a:t>
            </a:r>
            <a:r>
              <a:rPr lang="en-US" sz="900" dirty="0" smtClean="0"/>
              <a:t>, L. 2013 </a:t>
            </a:r>
            <a:r>
              <a:rPr lang="en-US" sz="900" dirty="0"/>
              <a:t>Rethinking patch size and </a:t>
            </a:r>
            <a:r>
              <a:rPr lang="en-US" sz="900" dirty="0" smtClean="0"/>
              <a:t>isolation effects</a:t>
            </a:r>
            <a:r>
              <a:rPr lang="en-US" sz="900" dirty="0"/>
              <a:t>: the habitat amount hypothesis </a:t>
            </a:r>
            <a:r>
              <a:rPr lang="en-US" sz="900" dirty="0" smtClean="0"/>
              <a:t>J</a:t>
            </a:r>
            <a:r>
              <a:rPr lang="en-US" sz="900" dirty="0"/>
              <a:t>. </a:t>
            </a:r>
            <a:r>
              <a:rPr lang="en-US" sz="900" dirty="0" err="1"/>
              <a:t>Biogeogr</a:t>
            </a:r>
            <a:r>
              <a:rPr lang="en-US" sz="900" dirty="0" smtClean="0"/>
              <a:t>. () </a:t>
            </a:r>
            <a:r>
              <a:rPr lang="en-US" sz="900" dirty="0"/>
              <a:t>40, 1649–1663</a:t>
            </a:r>
            <a:endParaRPr lang="de-DE" sz="900" dirty="0"/>
          </a:p>
        </p:txBody>
      </p:sp>
      <p:sp>
        <p:nvSpPr>
          <p:cNvPr id="8" name="CuadroTexto 7"/>
          <p:cNvSpPr txBox="1"/>
          <p:nvPr/>
        </p:nvSpPr>
        <p:spPr>
          <a:xfrm>
            <a:off x="5076056" y="897394"/>
            <a:ext cx="3816424" cy="2677656"/>
          </a:xfrm>
          <a:prstGeom prst="rect">
            <a:avLst/>
          </a:prstGeom>
          <a:noFill/>
        </p:spPr>
        <p:txBody>
          <a:bodyPr wrap="square" rtlCol="0">
            <a:spAutoFit/>
          </a:bodyPr>
          <a:lstStyle/>
          <a:p>
            <a:r>
              <a:rPr lang="es-PE" sz="2400" dirty="0" smtClean="0"/>
              <a:t>Son importantes:</a:t>
            </a:r>
          </a:p>
          <a:p>
            <a:pPr marL="285750" indent="-285750">
              <a:buFont typeface="Wingdings" panose="05000000000000000000" pitchFamily="2" charset="2"/>
              <a:buChar char="ü"/>
            </a:pPr>
            <a:r>
              <a:rPr lang="es-PE" sz="2400" dirty="0" smtClean="0"/>
              <a:t>La distancia a los otros parches</a:t>
            </a:r>
          </a:p>
          <a:p>
            <a:pPr marL="285750" indent="-285750">
              <a:buFont typeface="Wingdings" panose="05000000000000000000" pitchFamily="2" charset="2"/>
              <a:buChar char="ü"/>
            </a:pPr>
            <a:r>
              <a:rPr lang="es-PE" sz="2400" dirty="0" smtClean="0"/>
              <a:t>El grado de aislamiento</a:t>
            </a:r>
          </a:p>
          <a:p>
            <a:pPr marL="285750" indent="-285750">
              <a:buFont typeface="Wingdings" panose="05000000000000000000" pitchFamily="2" charset="2"/>
              <a:buChar char="ü"/>
            </a:pPr>
            <a:r>
              <a:rPr lang="es-PE" sz="2400" dirty="0" smtClean="0"/>
              <a:t>El área total de los parches</a:t>
            </a:r>
          </a:p>
          <a:p>
            <a:pPr marL="285750" indent="-285750">
              <a:buFont typeface="Wingdings" panose="05000000000000000000" pitchFamily="2" charset="2"/>
              <a:buChar char="ü"/>
            </a:pPr>
            <a:r>
              <a:rPr lang="es-PE" sz="2400" dirty="0" smtClean="0"/>
              <a:t>La habilidad de dispersión de las especies.</a:t>
            </a:r>
            <a:endParaRPr lang="es-PE" sz="2400" dirty="0"/>
          </a:p>
        </p:txBody>
      </p:sp>
      <p:pic>
        <p:nvPicPr>
          <p:cNvPr id="1026" name="Picture 2" descr="N:\reso\priv\rodriguez\Acre\habitat-amount-fahring-2013.JP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68069" t="42335" b="9121"/>
          <a:stretch/>
        </p:blipFill>
        <p:spPr bwMode="auto">
          <a:xfrm>
            <a:off x="401001" y="587871"/>
            <a:ext cx="2105050" cy="28411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342" y="0"/>
            <a:ext cx="9098162" cy="764704"/>
          </a:xfrm>
          <a:solidFill>
            <a:schemeClr val="bg2">
              <a:lumMod val="75000"/>
            </a:schemeClr>
          </a:solidFill>
        </p:spPr>
        <p:txBody>
          <a:bodyPr>
            <a:normAutofit/>
          </a:bodyPr>
          <a:lstStyle/>
          <a:p>
            <a:r>
              <a:rPr lang="de-DE" sz="3600" dirty="0" smtClean="0"/>
              <a:t>La hipótesis de la cantidad de habitat</a:t>
            </a:r>
            <a:endParaRPr lang="de-DE" sz="3600" dirty="0"/>
          </a:p>
        </p:txBody>
      </p:sp>
    </p:spTree>
    <p:extLst>
      <p:ext uri="{BB962C8B-B14F-4D97-AF65-F5344CB8AC3E}">
        <p14:creationId xmlns:p14="http://schemas.microsoft.com/office/powerpoint/2010/main" val="419358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31 CuadroTexto"/>
          <p:cNvSpPr txBox="1"/>
          <p:nvPr/>
        </p:nvSpPr>
        <p:spPr>
          <a:xfrm>
            <a:off x="680708" y="1129968"/>
            <a:ext cx="2883180" cy="1938992"/>
          </a:xfrm>
          <a:prstGeom prst="rect">
            <a:avLst/>
          </a:prstGeom>
          <a:solidFill>
            <a:schemeClr val="bg1">
              <a:lumMod val="95000"/>
            </a:schemeClr>
          </a:solidFill>
        </p:spPr>
        <p:txBody>
          <a:bodyPr wrap="square">
            <a:spAutoFit/>
          </a:bodyPr>
          <a:lstStyle/>
          <a:p>
            <a:pPr algn="ctr" eaLnBrk="0" hangingPunct="0">
              <a:defRPr/>
            </a:pPr>
            <a:r>
              <a:rPr lang="es-ES" sz="2400" dirty="0" smtClean="0">
                <a:solidFill>
                  <a:schemeClr val="accent1"/>
                </a:solidFill>
                <a:latin typeface="Arial" charset="0"/>
              </a:rPr>
              <a:t>Soluciones: </a:t>
            </a:r>
          </a:p>
          <a:p>
            <a:pPr algn="ctr" eaLnBrk="0" hangingPunct="0">
              <a:defRPr/>
            </a:pPr>
            <a:r>
              <a:rPr lang="es-ES" sz="2400" dirty="0" smtClean="0">
                <a:solidFill>
                  <a:schemeClr val="accent1"/>
                </a:solidFill>
                <a:latin typeface="Arial" charset="0"/>
              </a:rPr>
              <a:t>1. Redes de conectividad en paisajes </a:t>
            </a:r>
          </a:p>
          <a:p>
            <a:pPr algn="ctr" eaLnBrk="0" hangingPunct="0">
              <a:defRPr/>
            </a:pPr>
            <a:r>
              <a:rPr lang="es-ES" sz="2400" dirty="0" smtClean="0">
                <a:solidFill>
                  <a:schemeClr val="accent1"/>
                </a:solidFill>
                <a:latin typeface="Arial" charset="0"/>
              </a:rPr>
              <a:t>fragmentados</a:t>
            </a:r>
            <a:endParaRPr lang="es-ES" sz="2400" dirty="0">
              <a:solidFill>
                <a:schemeClr val="accent1"/>
              </a:solidFill>
              <a:latin typeface="Arial" charset="0"/>
            </a:endParaRPr>
          </a:p>
        </p:txBody>
      </p:sp>
      <p:sp>
        <p:nvSpPr>
          <p:cNvPr id="11271" name="Rectangle 14"/>
          <p:cNvSpPr>
            <a:spLocks noChangeArrowheads="1"/>
          </p:cNvSpPr>
          <p:nvPr/>
        </p:nvSpPr>
        <p:spPr bwMode="auto">
          <a:xfrm>
            <a:off x="23335" y="6267598"/>
            <a:ext cx="4194491" cy="553998"/>
          </a:xfrm>
          <a:prstGeom prst="rect">
            <a:avLst/>
          </a:prstGeom>
          <a:noFill/>
          <a:ln w="9525">
            <a:noFill/>
            <a:miter lim="800000"/>
            <a:headEnd/>
            <a:tailEnd/>
          </a:ln>
        </p:spPr>
        <p:txBody>
          <a:bodyPr wrap="square" anchor="ctr">
            <a:spAutoFit/>
          </a:bodyPr>
          <a:lstStyle/>
          <a:p>
            <a:pPr eaLnBrk="0" hangingPunct="0"/>
            <a:r>
              <a:rPr lang="pt-BR" sz="1000" dirty="0" smtClean="0">
                <a:ea typeface="Calibri" pitchFamily="34" charset="0"/>
                <a:cs typeface="Arial" pitchFamily="34" charset="0"/>
              </a:rPr>
              <a:t>FIGURE: </a:t>
            </a:r>
            <a:r>
              <a:rPr lang="pt-BR" sz="1000" dirty="0">
                <a:ea typeface="Calibri" pitchFamily="34" charset="0"/>
                <a:cs typeface="Arial" pitchFamily="34" charset="0"/>
              </a:rPr>
              <a:t>Bennet &amp; Mulongoy, 2006. </a:t>
            </a:r>
            <a:r>
              <a:rPr lang="en-US" sz="1000" dirty="0">
                <a:ea typeface="Calibri" pitchFamily="34" charset="0"/>
                <a:cs typeface="Arial" pitchFamily="34" charset="0"/>
              </a:rPr>
              <a:t>Review of Experience with Ecological Networks, </a:t>
            </a:r>
            <a:r>
              <a:rPr lang="en-US" sz="1000" dirty="0" smtClean="0">
                <a:ea typeface="Calibri" pitchFamily="34" charset="0"/>
                <a:cs typeface="Arial" pitchFamily="34" charset="0"/>
              </a:rPr>
              <a:t>Corridors </a:t>
            </a:r>
            <a:r>
              <a:rPr lang="en-US" sz="1000" dirty="0">
                <a:ea typeface="Calibri" pitchFamily="34" charset="0"/>
                <a:cs typeface="Arial" pitchFamily="34" charset="0"/>
              </a:rPr>
              <a:t>and Buffer Zones. CBD </a:t>
            </a:r>
            <a:r>
              <a:rPr lang="en-US" sz="1000" dirty="0" err="1">
                <a:ea typeface="Calibri" pitchFamily="34" charset="0"/>
                <a:cs typeface="Arial" pitchFamily="34" charset="0"/>
              </a:rPr>
              <a:t>Sectretariat</a:t>
            </a:r>
            <a:r>
              <a:rPr lang="en-US" sz="1000" dirty="0">
                <a:ea typeface="Calibri" pitchFamily="34" charset="0"/>
                <a:cs typeface="Arial" pitchFamily="34" charset="0"/>
              </a:rPr>
              <a:t>. Tech. Series # 23. 100 p. </a:t>
            </a:r>
            <a:r>
              <a:rPr lang="en-US" sz="1000" dirty="0">
                <a:ea typeface="Calibri" pitchFamily="34" charset="0"/>
                <a:cs typeface="Arial" pitchFamily="34" charset="0"/>
                <a:hlinkClick r:id="rId3"/>
              </a:rPr>
              <a:t>www.cbd.int/ts</a:t>
            </a:r>
            <a:endParaRPr lang="en-US" sz="1000" dirty="0">
              <a:ea typeface="Calibri" pitchFamily="34" charset="0"/>
              <a:cs typeface="Arial" pitchFamily="34" charset="0"/>
            </a:endParaRPr>
          </a:p>
        </p:txBody>
      </p:sp>
      <p:pic>
        <p:nvPicPr>
          <p:cNvPr id="7170" name="Picture 2" descr="Ähnliches Fot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7826" y="15372"/>
            <a:ext cx="4962686" cy="68108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b="1" dirty="0" smtClean="0">
                <a:solidFill>
                  <a:schemeClr val="accent1"/>
                </a:solidFill>
              </a:rPr>
              <a:t>2. Intensificación ecológica</a:t>
            </a:r>
            <a:endParaRPr lang="de-DE" sz="4000" b="1" dirty="0">
              <a:solidFill>
                <a:schemeClr val="accent1"/>
              </a:solidFill>
            </a:endParaRPr>
          </a:p>
        </p:txBody>
      </p:sp>
      <p:sp>
        <p:nvSpPr>
          <p:cNvPr id="4" name="Content Placeholder 3"/>
          <p:cNvSpPr>
            <a:spLocks noGrp="1"/>
          </p:cNvSpPr>
          <p:nvPr>
            <p:ph sz="half" idx="2"/>
          </p:nvPr>
        </p:nvSpPr>
        <p:spPr>
          <a:xfrm>
            <a:off x="718758" y="1196752"/>
            <a:ext cx="7787208" cy="5112568"/>
          </a:xfrm>
        </p:spPr>
        <p:txBody>
          <a:bodyPr>
            <a:noAutofit/>
          </a:bodyPr>
          <a:lstStyle/>
          <a:p>
            <a:r>
              <a:rPr lang="en-US" sz="2400" dirty="0" err="1" smtClean="0"/>
              <a:t>Incluye</a:t>
            </a:r>
            <a:r>
              <a:rPr lang="en-US" sz="2400" dirty="0" smtClean="0"/>
              <a:t> la </a:t>
            </a:r>
            <a:r>
              <a:rPr lang="en-US" sz="2400" dirty="0" err="1" smtClean="0"/>
              <a:t>práctica</a:t>
            </a:r>
            <a:r>
              <a:rPr lang="en-US" sz="2400" dirty="0" smtClean="0"/>
              <a:t> de la </a:t>
            </a:r>
            <a:r>
              <a:rPr lang="en-US" sz="2400" dirty="0" err="1" smtClean="0"/>
              <a:t>agroecología</a:t>
            </a:r>
            <a:r>
              <a:rPr lang="en-US" sz="2400" dirty="0" smtClean="0"/>
              <a:t>, la </a:t>
            </a:r>
            <a:r>
              <a:rPr lang="en-US" sz="2400" dirty="0" err="1" smtClean="0"/>
              <a:t>agricultura</a:t>
            </a:r>
            <a:r>
              <a:rPr lang="en-US" sz="2400" dirty="0" smtClean="0"/>
              <a:t> </a:t>
            </a:r>
            <a:r>
              <a:rPr lang="en-US" sz="2400" dirty="0" err="1" smtClean="0"/>
              <a:t>orgánica</a:t>
            </a:r>
            <a:r>
              <a:rPr lang="en-US" sz="2400" dirty="0" smtClean="0"/>
              <a:t>, </a:t>
            </a:r>
            <a:r>
              <a:rPr lang="en-US" sz="2400" dirty="0" err="1" smtClean="0"/>
              <a:t>sistemas</a:t>
            </a:r>
            <a:r>
              <a:rPr lang="en-US" sz="2400" dirty="0" smtClean="0"/>
              <a:t> </a:t>
            </a:r>
            <a:r>
              <a:rPr lang="en-US" sz="2400" dirty="0" err="1" smtClean="0"/>
              <a:t>diversificados</a:t>
            </a:r>
            <a:r>
              <a:rPr lang="en-US" sz="2400" dirty="0" smtClean="0"/>
              <a:t>, </a:t>
            </a:r>
            <a:r>
              <a:rPr lang="en-US" sz="2400" dirty="0" err="1" smtClean="0"/>
              <a:t>imitaciones</a:t>
            </a:r>
            <a:r>
              <a:rPr lang="en-US" sz="2400" dirty="0" smtClean="0"/>
              <a:t> de la </a:t>
            </a:r>
            <a:r>
              <a:rPr lang="en-US" sz="2400" dirty="0" err="1" smtClean="0"/>
              <a:t>naturaleza</a:t>
            </a:r>
            <a:r>
              <a:rPr lang="en-US" sz="2400" dirty="0" smtClean="0"/>
              <a:t> y </a:t>
            </a:r>
            <a:r>
              <a:rPr lang="en-US" sz="2400" dirty="0" err="1" smtClean="0"/>
              <a:t>otras</a:t>
            </a:r>
            <a:r>
              <a:rPr lang="en-US" sz="2400" dirty="0" smtClean="0"/>
              <a:t> </a:t>
            </a:r>
            <a:r>
              <a:rPr lang="en-US" sz="2400" dirty="0" err="1" smtClean="0"/>
              <a:t>formas</a:t>
            </a:r>
            <a:r>
              <a:rPr lang="en-US" sz="2400" dirty="0" smtClean="0"/>
              <a:t> de </a:t>
            </a:r>
            <a:r>
              <a:rPr lang="en-US" sz="2400" dirty="0" err="1" smtClean="0"/>
              <a:t>agricultura</a:t>
            </a:r>
            <a:r>
              <a:rPr lang="en-US" sz="2400" dirty="0" smtClean="0"/>
              <a:t> y  </a:t>
            </a:r>
            <a:r>
              <a:rPr lang="en-US" sz="2400" dirty="0" err="1" smtClean="0"/>
              <a:t>agroforestería</a:t>
            </a:r>
            <a:r>
              <a:rPr lang="en-US" sz="2400" dirty="0" smtClean="0"/>
              <a:t> (</a:t>
            </a:r>
            <a:r>
              <a:rPr lang="en-US" sz="2400" dirty="0" err="1" smtClean="0"/>
              <a:t>también</a:t>
            </a:r>
            <a:r>
              <a:rPr lang="en-US" sz="2400" dirty="0" smtClean="0"/>
              <a:t> </a:t>
            </a:r>
            <a:r>
              <a:rPr lang="en-US" sz="2400" dirty="0" err="1" smtClean="0"/>
              <a:t>llamada</a:t>
            </a:r>
            <a:r>
              <a:rPr lang="en-US" sz="2400" dirty="0" smtClean="0"/>
              <a:t> </a:t>
            </a:r>
            <a:r>
              <a:rPr lang="en-US" sz="2400" dirty="0" err="1" smtClean="0"/>
              <a:t>agricultura</a:t>
            </a:r>
            <a:r>
              <a:rPr lang="en-US" sz="2400" dirty="0" smtClean="0"/>
              <a:t> </a:t>
            </a:r>
            <a:r>
              <a:rPr lang="en-US" sz="2400" dirty="0" err="1" smtClean="0"/>
              <a:t>siempre</a:t>
            </a:r>
            <a:r>
              <a:rPr lang="en-US" sz="2400" dirty="0" smtClean="0"/>
              <a:t> </a:t>
            </a:r>
            <a:r>
              <a:rPr lang="en-US" sz="2400" dirty="0" err="1" smtClean="0"/>
              <a:t>verde</a:t>
            </a:r>
            <a:r>
              <a:rPr lang="en-US" sz="2400" dirty="0"/>
              <a:t>). </a:t>
            </a:r>
          </a:p>
          <a:p>
            <a:r>
              <a:rPr lang="en-US" sz="2400" dirty="0" smtClean="0"/>
              <a:t>Este Sistema </a:t>
            </a:r>
            <a:r>
              <a:rPr lang="en-US" sz="2400" dirty="0" err="1" smtClean="0"/>
              <a:t>difiere</a:t>
            </a:r>
            <a:r>
              <a:rPr lang="en-US" sz="2400" dirty="0" smtClean="0"/>
              <a:t> </a:t>
            </a:r>
            <a:r>
              <a:rPr lang="en-US" sz="2400" dirty="0" err="1" smtClean="0"/>
              <a:t>por</a:t>
            </a:r>
            <a:endParaRPr lang="en-US" sz="2400" dirty="0" smtClean="0"/>
          </a:p>
          <a:p>
            <a:pPr lvl="1"/>
            <a:r>
              <a:rPr lang="en-US" dirty="0" err="1" smtClean="0"/>
              <a:t>Cómo</a:t>
            </a:r>
            <a:r>
              <a:rPr lang="en-US" dirty="0" smtClean="0"/>
              <a:t> </a:t>
            </a:r>
            <a:r>
              <a:rPr lang="en-US" dirty="0" err="1" smtClean="0"/>
              <a:t>ven</a:t>
            </a:r>
            <a:r>
              <a:rPr lang="en-US" dirty="0" smtClean="0"/>
              <a:t> el </a:t>
            </a:r>
            <a:r>
              <a:rPr lang="en-US" dirty="0" err="1" smtClean="0"/>
              <a:t>impacto</a:t>
            </a:r>
            <a:r>
              <a:rPr lang="en-US" dirty="0" smtClean="0"/>
              <a:t> </a:t>
            </a:r>
            <a:r>
              <a:rPr lang="en-US" dirty="0" err="1" smtClean="0"/>
              <a:t>en</a:t>
            </a:r>
            <a:r>
              <a:rPr lang="en-US" dirty="0" smtClean="0"/>
              <a:t> el </a:t>
            </a:r>
            <a:r>
              <a:rPr lang="en-US" dirty="0" err="1" smtClean="0"/>
              <a:t>entorno</a:t>
            </a:r>
            <a:r>
              <a:rPr lang="en-US" dirty="0" smtClean="0"/>
              <a:t> natural </a:t>
            </a:r>
            <a:r>
              <a:rPr lang="en-US" dirty="0" err="1" smtClean="0"/>
              <a:t>por</a:t>
            </a:r>
            <a:r>
              <a:rPr lang="en-US" dirty="0" smtClean="0"/>
              <a:t> la </a:t>
            </a:r>
            <a:r>
              <a:rPr lang="en-US" dirty="0" err="1" smtClean="0"/>
              <a:t>agricultura</a:t>
            </a:r>
            <a:r>
              <a:rPr lang="en-US" dirty="0" smtClean="0"/>
              <a:t>, </a:t>
            </a:r>
          </a:p>
          <a:p>
            <a:pPr lvl="1"/>
            <a:r>
              <a:rPr lang="en-US" dirty="0" smtClean="0"/>
              <a:t>El </a:t>
            </a:r>
            <a:r>
              <a:rPr lang="en-US" dirty="0" err="1" smtClean="0"/>
              <a:t>modo</a:t>
            </a:r>
            <a:r>
              <a:rPr lang="en-US" dirty="0" smtClean="0"/>
              <a:t> que se </a:t>
            </a:r>
            <a:r>
              <a:rPr lang="en-US" dirty="0" err="1" smtClean="0"/>
              <a:t>incluyen</a:t>
            </a:r>
            <a:r>
              <a:rPr lang="en-US" dirty="0" smtClean="0"/>
              <a:t> </a:t>
            </a:r>
            <a:r>
              <a:rPr lang="en-US" dirty="0" err="1" smtClean="0"/>
              <a:t>los</a:t>
            </a:r>
            <a:r>
              <a:rPr lang="en-US" dirty="0" smtClean="0"/>
              <a:t> </a:t>
            </a:r>
            <a:r>
              <a:rPr lang="en-US" dirty="0" err="1" smtClean="0"/>
              <a:t>elementos</a:t>
            </a:r>
            <a:r>
              <a:rPr lang="en-US" dirty="0" smtClean="0"/>
              <a:t> de la </a:t>
            </a:r>
            <a:r>
              <a:rPr lang="en-US" dirty="0" err="1" smtClean="0"/>
              <a:t>naturaleza</a:t>
            </a:r>
            <a:r>
              <a:rPr lang="en-US" dirty="0" smtClean="0"/>
              <a:t> </a:t>
            </a:r>
            <a:r>
              <a:rPr lang="en-US" dirty="0" err="1" smtClean="0"/>
              <a:t>en</a:t>
            </a:r>
            <a:r>
              <a:rPr lang="en-US" dirty="0" smtClean="0"/>
              <a:t> el Sistema </a:t>
            </a:r>
            <a:r>
              <a:rPr lang="en-US" dirty="0" err="1" smtClean="0"/>
              <a:t>agrícola</a:t>
            </a:r>
            <a:endParaRPr lang="en-US" dirty="0" smtClean="0"/>
          </a:p>
          <a:p>
            <a:r>
              <a:rPr lang="en-US" sz="2400" dirty="0" smtClean="0"/>
              <a:t>Check: SOCLA,  </a:t>
            </a:r>
            <a:r>
              <a:rPr lang="en-US" sz="2400" dirty="0">
                <a:hlinkClick r:id="rId2"/>
              </a:rPr>
              <a:t>http</a:t>
            </a:r>
            <a:r>
              <a:rPr lang="en-US" sz="2400" dirty="0" smtClean="0">
                <a:hlinkClick r:id="rId2"/>
              </a:rPr>
              <a:t>://www.agroeco.org/socla</a:t>
            </a:r>
            <a:endParaRPr lang="en-US" sz="2400" dirty="0" smtClean="0"/>
          </a:p>
          <a:p>
            <a:r>
              <a:rPr lang="en-US" sz="2400" dirty="0" err="1" smtClean="0"/>
              <a:t>Sistemas</a:t>
            </a:r>
            <a:r>
              <a:rPr lang="en-US" sz="2400" dirty="0" smtClean="0"/>
              <a:t> </a:t>
            </a:r>
            <a:r>
              <a:rPr lang="en-US" sz="2400" dirty="0" err="1" smtClean="0"/>
              <a:t>agrícolas</a:t>
            </a:r>
            <a:r>
              <a:rPr lang="en-US" sz="2400" dirty="0" smtClean="0"/>
              <a:t> </a:t>
            </a:r>
            <a:r>
              <a:rPr lang="en-US" sz="2400" dirty="0" err="1" smtClean="0"/>
              <a:t>tradicionales</a:t>
            </a:r>
            <a:r>
              <a:rPr lang="en-US" sz="2400" dirty="0" smtClean="0"/>
              <a:t> </a:t>
            </a:r>
            <a:r>
              <a:rPr lang="en-US" sz="2400" dirty="0" err="1" smtClean="0"/>
              <a:t>pueden</a:t>
            </a:r>
            <a:r>
              <a:rPr lang="en-US" sz="2400" dirty="0" smtClean="0"/>
              <a:t> </a:t>
            </a:r>
            <a:r>
              <a:rPr lang="en-US" sz="2400" dirty="0" err="1" smtClean="0"/>
              <a:t>inspirar</a:t>
            </a:r>
            <a:r>
              <a:rPr lang="en-US" sz="2400" dirty="0" smtClean="0"/>
              <a:t> la </a:t>
            </a:r>
            <a:r>
              <a:rPr lang="en-US" sz="2400" dirty="0" err="1" smtClean="0"/>
              <a:t>intensificación</a:t>
            </a:r>
            <a:r>
              <a:rPr lang="en-US" sz="2400" dirty="0" smtClean="0"/>
              <a:t> </a:t>
            </a:r>
            <a:r>
              <a:rPr lang="en-US" sz="2400" dirty="0" err="1" smtClean="0"/>
              <a:t>eológica</a:t>
            </a:r>
            <a:r>
              <a:rPr lang="en-US" sz="2400" dirty="0" smtClean="0"/>
              <a:t>. </a:t>
            </a:r>
            <a:endParaRPr lang="en-US" sz="2400" dirty="0"/>
          </a:p>
          <a:p>
            <a:endParaRPr lang="en-US" sz="2400" dirty="0" smtClean="0"/>
          </a:p>
          <a:p>
            <a:endParaRPr lang="de-DE" sz="2400" dirty="0"/>
          </a:p>
        </p:txBody>
      </p:sp>
      <p:sp>
        <p:nvSpPr>
          <p:cNvPr id="5" name="TextBox 4"/>
          <p:cNvSpPr txBox="1"/>
          <p:nvPr/>
        </p:nvSpPr>
        <p:spPr>
          <a:xfrm>
            <a:off x="1259632" y="6309320"/>
            <a:ext cx="7227876" cy="276999"/>
          </a:xfrm>
          <a:prstGeom prst="rect">
            <a:avLst/>
          </a:prstGeom>
          <a:noFill/>
        </p:spPr>
        <p:txBody>
          <a:bodyPr wrap="none" rtlCol="0">
            <a:spAutoFit/>
          </a:bodyPr>
          <a:lstStyle/>
          <a:p>
            <a:r>
              <a:rPr lang="de-DE" sz="1200" dirty="0" smtClean="0"/>
              <a:t>P. </a:t>
            </a:r>
            <a:r>
              <a:rPr lang="de-DE" sz="1200" dirty="0" err="1" smtClean="0"/>
              <a:t>Tittonel</a:t>
            </a:r>
            <a:r>
              <a:rPr lang="de-DE" sz="1200" dirty="0" smtClean="0"/>
              <a:t> 2014 </a:t>
            </a:r>
            <a:r>
              <a:rPr lang="de-DE" sz="1200" dirty="0" err="1" smtClean="0"/>
              <a:t>Ecological</a:t>
            </a:r>
            <a:r>
              <a:rPr lang="de-DE" sz="1200" dirty="0" smtClean="0"/>
              <a:t> </a:t>
            </a:r>
            <a:r>
              <a:rPr lang="de-DE" sz="1200" dirty="0" err="1" smtClean="0"/>
              <a:t>intensification</a:t>
            </a:r>
            <a:r>
              <a:rPr lang="de-DE" sz="1200" dirty="0" smtClean="0"/>
              <a:t> of </a:t>
            </a:r>
            <a:r>
              <a:rPr lang="de-DE" sz="1200" dirty="0" err="1" smtClean="0"/>
              <a:t>agriculture</a:t>
            </a:r>
            <a:r>
              <a:rPr lang="de-DE" sz="1200" dirty="0" smtClean="0"/>
              <a:t>. </a:t>
            </a:r>
            <a:r>
              <a:rPr lang="de-DE" sz="1200" dirty="0" err="1" smtClean="0"/>
              <a:t>Current</a:t>
            </a:r>
            <a:r>
              <a:rPr lang="de-DE" sz="1200" dirty="0" smtClean="0"/>
              <a:t> </a:t>
            </a:r>
            <a:r>
              <a:rPr lang="de-DE" sz="1200" dirty="0" err="1" smtClean="0"/>
              <a:t>opinion</a:t>
            </a:r>
            <a:r>
              <a:rPr lang="de-DE" sz="1200" dirty="0" smtClean="0"/>
              <a:t> on environmental </a:t>
            </a:r>
            <a:r>
              <a:rPr lang="de-DE" sz="1200" dirty="0" err="1" smtClean="0"/>
              <a:t>sustainability</a:t>
            </a:r>
            <a:r>
              <a:rPr lang="de-DE" sz="1200" dirty="0" smtClean="0"/>
              <a:t>. 8:53-61 </a:t>
            </a:r>
            <a:endParaRPr lang="de-DE" sz="1200" dirty="0"/>
          </a:p>
        </p:txBody>
      </p:sp>
    </p:spTree>
    <p:extLst>
      <p:ext uri="{BB962C8B-B14F-4D97-AF65-F5344CB8AC3E}">
        <p14:creationId xmlns:p14="http://schemas.microsoft.com/office/powerpoint/2010/main" val="36795453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59832" y="274638"/>
            <a:ext cx="5626968" cy="1143000"/>
          </a:xfrm>
        </p:spPr>
        <p:txBody>
          <a:bodyPr>
            <a:normAutofit/>
          </a:bodyPr>
          <a:lstStyle/>
          <a:p>
            <a:pPr algn="ctr"/>
            <a:r>
              <a:rPr lang="es-PE" sz="3200" dirty="0" smtClean="0">
                <a:solidFill>
                  <a:schemeClr val="tx2"/>
                </a:solidFill>
              </a:rPr>
              <a:t>Conceptos de restauración</a:t>
            </a:r>
            <a:endParaRPr lang="es-PE" sz="3200" dirty="0">
              <a:solidFill>
                <a:schemeClr val="tx2"/>
              </a:solidFill>
            </a:endParaRPr>
          </a:p>
        </p:txBody>
      </p:sp>
      <p:sp>
        <p:nvSpPr>
          <p:cNvPr id="4" name="Marcador de texto 3"/>
          <p:cNvSpPr>
            <a:spLocks noGrp="1"/>
          </p:cNvSpPr>
          <p:nvPr>
            <p:ph type="body" idx="1"/>
          </p:nvPr>
        </p:nvSpPr>
        <p:spPr>
          <a:xfrm>
            <a:off x="439538" y="1955001"/>
            <a:ext cx="4040188" cy="639762"/>
          </a:xfrm>
        </p:spPr>
        <p:txBody>
          <a:bodyPr vert="horz" lIns="91440" tIns="45720" rIns="91440" bIns="45720" rtlCol="0" anchor="b">
            <a:normAutofit/>
          </a:bodyPr>
          <a:lstStyle/>
          <a:p>
            <a:pPr algn="ctr"/>
            <a:r>
              <a:rPr lang="es-PE" dirty="0" smtClean="0">
                <a:solidFill>
                  <a:schemeClr val="tx2"/>
                </a:solidFill>
              </a:rPr>
              <a:t>Restauración </a:t>
            </a:r>
            <a:r>
              <a:rPr lang="es-PE" dirty="0">
                <a:solidFill>
                  <a:schemeClr val="tx2"/>
                </a:solidFill>
              </a:rPr>
              <a:t>ecológica</a:t>
            </a:r>
          </a:p>
        </p:txBody>
      </p:sp>
      <p:sp>
        <p:nvSpPr>
          <p:cNvPr id="3" name="Marcador de contenido 2"/>
          <p:cNvSpPr>
            <a:spLocks noGrp="1"/>
          </p:cNvSpPr>
          <p:nvPr>
            <p:ph sz="half" idx="2"/>
          </p:nvPr>
        </p:nvSpPr>
        <p:spPr>
          <a:xfrm>
            <a:off x="439538" y="2780928"/>
            <a:ext cx="4040188" cy="3951288"/>
          </a:xfrm>
        </p:spPr>
        <p:txBody>
          <a:bodyPr>
            <a:normAutofit fontScale="70000" lnSpcReduction="20000"/>
          </a:bodyPr>
          <a:lstStyle/>
          <a:p>
            <a:r>
              <a:rPr lang="es-PE" sz="3000" dirty="0"/>
              <a:t>Re-establecer funcionamiento de servicios </a:t>
            </a:r>
            <a:r>
              <a:rPr lang="es-PE" sz="3000" dirty="0" err="1"/>
              <a:t>ecosistémicos</a:t>
            </a:r>
            <a:r>
              <a:rPr lang="es-PE" sz="3000" dirty="0"/>
              <a:t>: ej. Polinización, fijación de carbono, …</a:t>
            </a:r>
          </a:p>
          <a:p>
            <a:r>
              <a:rPr lang="es-PE" sz="3000" dirty="0"/>
              <a:t>Mantener sistemas productivos funcionales y </a:t>
            </a:r>
            <a:r>
              <a:rPr lang="es-PE" sz="3000" b="1" dirty="0"/>
              <a:t>rentables</a:t>
            </a:r>
          </a:p>
          <a:p>
            <a:r>
              <a:rPr lang="es-PE" sz="3000" b="1" dirty="0"/>
              <a:t>Economía múltiple y </a:t>
            </a:r>
            <a:r>
              <a:rPr lang="es-PE" sz="3000" b="1" dirty="0" err="1"/>
              <a:t>resiliente</a:t>
            </a:r>
            <a:endParaRPr lang="es-PE" sz="3000" b="1" dirty="0"/>
          </a:p>
          <a:p>
            <a:r>
              <a:rPr lang="es-PE" sz="3000" b="1" dirty="0"/>
              <a:t>Manejo de riesgos</a:t>
            </a:r>
          </a:p>
          <a:p>
            <a:r>
              <a:rPr lang="es-PE" sz="3000" dirty="0"/>
              <a:t>Sostenibilidad en el largo plazo</a:t>
            </a:r>
          </a:p>
          <a:p>
            <a:r>
              <a:rPr lang="es-PE" sz="3000" b="1" dirty="0">
                <a:solidFill>
                  <a:schemeClr val="accent5">
                    <a:lumMod val="75000"/>
                  </a:schemeClr>
                </a:solidFill>
              </a:rPr>
              <a:t>Identificación de contribuciones a la conservación de la biodiversidad</a:t>
            </a:r>
          </a:p>
          <a:p>
            <a:endParaRPr lang="es-PE" sz="3000" dirty="0"/>
          </a:p>
        </p:txBody>
      </p:sp>
      <p:sp>
        <p:nvSpPr>
          <p:cNvPr id="5" name="Marcador de texto 4"/>
          <p:cNvSpPr>
            <a:spLocks noGrp="1"/>
          </p:cNvSpPr>
          <p:nvPr>
            <p:ph type="body" sz="quarter" idx="3"/>
          </p:nvPr>
        </p:nvSpPr>
        <p:spPr>
          <a:xfrm>
            <a:off x="4645025" y="2141166"/>
            <a:ext cx="4041775" cy="639762"/>
          </a:xfrm>
        </p:spPr>
        <p:txBody>
          <a:bodyPr>
            <a:normAutofit fontScale="92500" lnSpcReduction="20000"/>
          </a:bodyPr>
          <a:lstStyle/>
          <a:p>
            <a:pPr algn="ctr"/>
            <a:r>
              <a:rPr lang="es-PE" dirty="0">
                <a:solidFill>
                  <a:schemeClr val="tx2"/>
                </a:solidFill>
              </a:rPr>
              <a:t>Restauración ecológica del paisaje</a:t>
            </a:r>
            <a:endParaRPr lang="es-PE" dirty="0"/>
          </a:p>
        </p:txBody>
      </p:sp>
      <p:sp>
        <p:nvSpPr>
          <p:cNvPr id="6" name="Marcador de contenido 5"/>
          <p:cNvSpPr>
            <a:spLocks noGrp="1"/>
          </p:cNvSpPr>
          <p:nvPr>
            <p:ph sz="quarter" idx="4"/>
          </p:nvPr>
        </p:nvSpPr>
        <p:spPr>
          <a:xfrm>
            <a:off x="4645025" y="2885803"/>
            <a:ext cx="4041775" cy="3846413"/>
          </a:xfrm>
        </p:spPr>
        <p:txBody>
          <a:bodyPr>
            <a:noAutofit/>
          </a:bodyPr>
          <a:lstStyle/>
          <a:p>
            <a:r>
              <a:rPr lang="es-PE" sz="2000" dirty="0" smtClean="0"/>
              <a:t>Basada principalmente en conectividad para restablecer el flujo de los servicios </a:t>
            </a:r>
            <a:r>
              <a:rPr lang="es-PE" sz="2000" dirty="0" err="1" smtClean="0"/>
              <a:t>ecosistémicos</a:t>
            </a:r>
            <a:endParaRPr lang="es-PE" sz="2000" dirty="0" smtClean="0"/>
          </a:p>
          <a:p>
            <a:r>
              <a:rPr lang="es-PE" sz="2000" dirty="0" smtClean="0"/>
              <a:t>Se apoya en la regeneración natural (generalmente asistida)</a:t>
            </a:r>
          </a:p>
          <a:p>
            <a:r>
              <a:rPr lang="es-PE" sz="2000" dirty="0" err="1" smtClean="0"/>
              <a:t>Area</a:t>
            </a:r>
            <a:r>
              <a:rPr lang="es-PE" sz="2000" dirty="0" smtClean="0"/>
              <a:t> mínima del hábitat</a:t>
            </a:r>
          </a:p>
          <a:p>
            <a:r>
              <a:rPr lang="es-PE" sz="2000" dirty="0" smtClean="0"/>
              <a:t>Restablecer servicios </a:t>
            </a:r>
            <a:r>
              <a:rPr lang="es-PE" sz="2000" dirty="0" err="1" smtClean="0"/>
              <a:t>ecosistémicos</a:t>
            </a:r>
            <a:endParaRPr lang="es-PE" sz="2000" dirty="0" smtClean="0"/>
          </a:p>
          <a:p>
            <a:r>
              <a:rPr lang="es-PE" sz="2000" dirty="0" smtClean="0"/>
              <a:t>Sostenibilidad – largo plazo</a:t>
            </a:r>
          </a:p>
          <a:p>
            <a:r>
              <a:rPr lang="es-PE" sz="2000" dirty="0" smtClean="0"/>
              <a:t>Nadie pierde </a:t>
            </a:r>
            <a:endParaRPr lang="es-PE" sz="2000" dirty="0"/>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r="24013"/>
          <a:stretch/>
        </p:blipFill>
        <p:spPr>
          <a:xfrm>
            <a:off x="-1825" y="-7077"/>
            <a:ext cx="2461457" cy="1822110"/>
          </a:xfrm>
          <a:prstGeom prst="rect">
            <a:avLst/>
          </a:prstGeom>
        </p:spPr>
      </p:pic>
    </p:spTree>
    <p:extLst>
      <p:ext uri="{BB962C8B-B14F-4D97-AF65-F5344CB8AC3E}">
        <p14:creationId xmlns:p14="http://schemas.microsoft.com/office/powerpoint/2010/main" val="2828896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p:cNvSpPr>
            <a:spLocks noGrp="1"/>
          </p:cNvSpPr>
          <p:nvPr>
            <p:ph sz="half" idx="1"/>
          </p:nvPr>
        </p:nvSpPr>
        <p:spPr>
          <a:xfrm>
            <a:off x="457200" y="548679"/>
            <a:ext cx="4038600" cy="4525963"/>
          </a:xfrm>
        </p:spPr>
        <p:txBody>
          <a:bodyPr/>
          <a:lstStyle/>
          <a:p>
            <a:r>
              <a:rPr lang="es-PE" b="1" dirty="0">
                <a:solidFill>
                  <a:schemeClr val="accent1"/>
                </a:solidFill>
              </a:rPr>
              <a:t>Reforestación: </a:t>
            </a:r>
            <a:r>
              <a:rPr lang="es-PE" dirty="0"/>
              <a:t>siembra de árboles deseados (plantación</a:t>
            </a:r>
            <a:r>
              <a:rPr lang="es-PE" dirty="0" smtClean="0"/>
              <a:t>).</a:t>
            </a:r>
          </a:p>
          <a:p>
            <a:r>
              <a:rPr lang="es-PE" dirty="0" smtClean="0"/>
              <a:t>Generalmente </a:t>
            </a:r>
            <a:r>
              <a:rPr lang="es-PE" dirty="0"/>
              <a:t>incluye pocas especies </a:t>
            </a:r>
            <a:r>
              <a:rPr lang="es-PE" dirty="0" smtClean="0"/>
              <a:t> por </a:t>
            </a:r>
            <a:r>
              <a:rPr lang="es-PE" dirty="0"/>
              <a:t>lo que el paisaje a la vista y en su funcionamiento no es como el de un bosque. </a:t>
            </a:r>
          </a:p>
          <a:p>
            <a:endParaRPr lang="es-PE" dirty="0"/>
          </a:p>
        </p:txBody>
      </p:sp>
      <p:sp>
        <p:nvSpPr>
          <p:cNvPr id="9" name="Marcador de contenido 8"/>
          <p:cNvSpPr>
            <a:spLocks noGrp="1"/>
          </p:cNvSpPr>
          <p:nvPr>
            <p:ph sz="half" idx="2"/>
          </p:nvPr>
        </p:nvSpPr>
        <p:spPr>
          <a:xfrm>
            <a:off x="4495800" y="548680"/>
            <a:ext cx="4038600" cy="4525963"/>
          </a:xfrm>
        </p:spPr>
        <p:txBody>
          <a:bodyPr/>
          <a:lstStyle/>
          <a:p>
            <a:r>
              <a:rPr lang="es-PE" b="1" dirty="0" smtClean="0">
                <a:solidFill>
                  <a:schemeClr val="accent1"/>
                </a:solidFill>
              </a:rPr>
              <a:t>Restauración del bosque</a:t>
            </a:r>
            <a:r>
              <a:rPr lang="es-PE" dirty="0" smtClean="0"/>
              <a:t>: Es promover la regeneración natural de un área de bosque, regresando a su estado original –</a:t>
            </a:r>
          </a:p>
          <a:p>
            <a:r>
              <a:rPr lang="es-PE" dirty="0" smtClean="0"/>
              <a:t>Se excluye la presencia humana</a:t>
            </a:r>
            <a:endParaRPr lang="es-PE" dirty="0"/>
          </a:p>
        </p:txBody>
      </p:sp>
      <p:pic>
        <p:nvPicPr>
          <p:cNvPr id="4" name="Picture 3" descr="pueblo.jpg"/>
          <p:cNvPicPr>
            <a:picLocks noChangeAspect="1"/>
          </p:cNvPicPr>
          <p:nvPr/>
        </p:nvPicPr>
        <p:blipFill>
          <a:blip r:embed="rId2" cstate="print"/>
          <a:srcRect t="32137"/>
          <a:stretch>
            <a:fillRect/>
          </a:stretch>
        </p:blipFill>
        <p:spPr>
          <a:xfrm>
            <a:off x="0" y="4556210"/>
            <a:ext cx="9144000" cy="2301790"/>
          </a:xfrm>
          <a:prstGeom prst="rect">
            <a:avLst/>
          </a:prstGeom>
        </p:spPr>
      </p:pic>
    </p:spTree>
    <p:extLst>
      <p:ext uri="{BB962C8B-B14F-4D97-AF65-F5344CB8AC3E}">
        <p14:creationId xmlns:p14="http://schemas.microsoft.com/office/powerpoint/2010/main" val="2144509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a:extLst>
              <a:ext uri="{FF2B5EF4-FFF2-40B4-BE49-F238E27FC236}">
                <a16:creationId xmlns:a16="http://schemas.microsoft.com/office/drawing/2014/main" id="{88D439CE-807E-4C8E-B07A-5950F8DE4760}"/>
              </a:ext>
            </a:extLst>
          </p:cNvPr>
          <p:cNvSpPr/>
          <p:nvPr/>
        </p:nvSpPr>
        <p:spPr>
          <a:xfrm>
            <a:off x="3973640" y="5079520"/>
            <a:ext cx="195557" cy="18004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8" name="Acorde 7">
            <a:extLst>
              <a:ext uri="{FF2B5EF4-FFF2-40B4-BE49-F238E27FC236}">
                <a16:creationId xmlns:a16="http://schemas.microsoft.com/office/drawing/2014/main" id="{8A6A97CD-BF77-4105-9057-C1D5E4710420}"/>
              </a:ext>
            </a:extLst>
          </p:cNvPr>
          <p:cNvSpPr/>
          <p:nvPr/>
        </p:nvSpPr>
        <p:spPr>
          <a:xfrm rot="1368908">
            <a:off x="6363511" y="2713869"/>
            <a:ext cx="2671803" cy="2719136"/>
          </a:xfrm>
          <a:prstGeom prst="chord">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PE" sz="1350" dirty="0"/>
              <a:t>Parque</a:t>
            </a:r>
            <a:endParaRPr lang="en-US" sz="1350" dirty="0"/>
          </a:p>
        </p:txBody>
      </p:sp>
      <p:sp>
        <p:nvSpPr>
          <p:cNvPr id="9" name="Elipse 8">
            <a:extLst>
              <a:ext uri="{FF2B5EF4-FFF2-40B4-BE49-F238E27FC236}">
                <a16:creationId xmlns:a16="http://schemas.microsoft.com/office/drawing/2014/main" id="{88E1F4F8-84E8-4BAE-BF24-2CF23031D481}"/>
              </a:ext>
            </a:extLst>
          </p:cNvPr>
          <p:cNvSpPr/>
          <p:nvPr/>
        </p:nvSpPr>
        <p:spPr>
          <a:xfrm>
            <a:off x="3869725" y="2695381"/>
            <a:ext cx="350852" cy="30313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10" name="Elipse 9">
            <a:extLst>
              <a:ext uri="{FF2B5EF4-FFF2-40B4-BE49-F238E27FC236}">
                <a16:creationId xmlns:a16="http://schemas.microsoft.com/office/drawing/2014/main" id="{0FEC643D-DEE2-4F4E-BE8C-1C53942A7CD9}"/>
              </a:ext>
            </a:extLst>
          </p:cNvPr>
          <p:cNvSpPr/>
          <p:nvPr/>
        </p:nvSpPr>
        <p:spPr>
          <a:xfrm>
            <a:off x="6144717" y="2319401"/>
            <a:ext cx="350852" cy="30313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11" name="Elipse 10">
            <a:extLst>
              <a:ext uri="{FF2B5EF4-FFF2-40B4-BE49-F238E27FC236}">
                <a16:creationId xmlns:a16="http://schemas.microsoft.com/office/drawing/2014/main" id="{FEBF99D8-B4C8-480F-922F-A79115D64832}"/>
              </a:ext>
            </a:extLst>
          </p:cNvPr>
          <p:cNvSpPr/>
          <p:nvPr/>
        </p:nvSpPr>
        <p:spPr>
          <a:xfrm>
            <a:off x="3913479" y="4009347"/>
            <a:ext cx="350852" cy="30313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12" name="Elipse 11">
            <a:extLst>
              <a:ext uri="{FF2B5EF4-FFF2-40B4-BE49-F238E27FC236}">
                <a16:creationId xmlns:a16="http://schemas.microsoft.com/office/drawing/2014/main" id="{36AB48E4-CEEF-4150-B93C-7ED46A30980D}"/>
              </a:ext>
            </a:extLst>
          </p:cNvPr>
          <p:cNvSpPr/>
          <p:nvPr/>
        </p:nvSpPr>
        <p:spPr>
          <a:xfrm>
            <a:off x="6038797" y="4294200"/>
            <a:ext cx="195557" cy="18004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13" name="Elipse 12">
            <a:extLst>
              <a:ext uri="{FF2B5EF4-FFF2-40B4-BE49-F238E27FC236}">
                <a16:creationId xmlns:a16="http://schemas.microsoft.com/office/drawing/2014/main" id="{9E929C3D-4BC5-4FF2-BC87-C21E68D6B562}"/>
              </a:ext>
            </a:extLst>
          </p:cNvPr>
          <p:cNvSpPr/>
          <p:nvPr/>
        </p:nvSpPr>
        <p:spPr>
          <a:xfrm>
            <a:off x="5411652" y="2998802"/>
            <a:ext cx="195557" cy="18004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14" name="Elipse 13">
            <a:extLst>
              <a:ext uri="{FF2B5EF4-FFF2-40B4-BE49-F238E27FC236}">
                <a16:creationId xmlns:a16="http://schemas.microsoft.com/office/drawing/2014/main" id="{5A32DB66-ED0A-4C84-AAED-85FB9E3A34A5}"/>
              </a:ext>
            </a:extLst>
          </p:cNvPr>
          <p:cNvSpPr/>
          <p:nvPr/>
        </p:nvSpPr>
        <p:spPr>
          <a:xfrm>
            <a:off x="4478648" y="3453135"/>
            <a:ext cx="195557" cy="18004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15" name="Elipse 14">
            <a:extLst>
              <a:ext uri="{FF2B5EF4-FFF2-40B4-BE49-F238E27FC236}">
                <a16:creationId xmlns:a16="http://schemas.microsoft.com/office/drawing/2014/main" id="{283EFF2E-799A-4F0C-8477-EFF93F845B35}"/>
              </a:ext>
            </a:extLst>
          </p:cNvPr>
          <p:cNvSpPr/>
          <p:nvPr/>
        </p:nvSpPr>
        <p:spPr>
          <a:xfrm>
            <a:off x="2902738" y="4197795"/>
            <a:ext cx="195557" cy="18004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16" name="Elipse 15">
            <a:extLst>
              <a:ext uri="{FF2B5EF4-FFF2-40B4-BE49-F238E27FC236}">
                <a16:creationId xmlns:a16="http://schemas.microsoft.com/office/drawing/2014/main" id="{93AD6100-C891-4CE5-9002-4E849318D4B2}"/>
              </a:ext>
            </a:extLst>
          </p:cNvPr>
          <p:cNvSpPr/>
          <p:nvPr/>
        </p:nvSpPr>
        <p:spPr>
          <a:xfrm>
            <a:off x="5797013" y="3368079"/>
            <a:ext cx="195557" cy="18004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17" name="Elipse 16">
            <a:extLst>
              <a:ext uri="{FF2B5EF4-FFF2-40B4-BE49-F238E27FC236}">
                <a16:creationId xmlns:a16="http://schemas.microsoft.com/office/drawing/2014/main" id="{C878DB0A-C07D-4A8E-8C20-D10A8C5365B4}"/>
              </a:ext>
            </a:extLst>
          </p:cNvPr>
          <p:cNvSpPr/>
          <p:nvPr/>
        </p:nvSpPr>
        <p:spPr>
          <a:xfrm>
            <a:off x="5772090" y="5093209"/>
            <a:ext cx="195557" cy="18004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18" name="Elipse 17">
            <a:extLst>
              <a:ext uri="{FF2B5EF4-FFF2-40B4-BE49-F238E27FC236}">
                <a16:creationId xmlns:a16="http://schemas.microsoft.com/office/drawing/2014/main" id="{FEDF4421-2FAF-41A0-849F-7C224DC5B637}"/>
              </a:ext>
            </a:extLst>
          </p:cNvPr>
          <p:cNvSpPr/>
          <p:nvPr/>
        </p:nvSpPr>
        <p:spPr>
          <a:xfrm>
            <a:off x="3392576" y="2229378"/>
            <a:ext cx="195557" cy="18004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19" name="Elipse 18">
            <a:extLst>
              <a:ext uri="{FF2B5EF4-FFF2-40B4-BE49-F238E27FC236}">
                <a16:creationId xmlns:a16="http://schemas.microsoft.com/office/drawing/2014/main" id="{C8073669-D6E2-4E60-B427-0EA963B4FF60}"/>
              </a:ext>
            </a:extLst>
          </p:cNvPr>
          <p:cNvSpPr/>
          <p:nvPr/>
        </p:nvSpPr>
        <p:spPr>
          <a:xfrm>
            <a:off x="5046421" y="4009347"/>
            <a:ext cx="195557" cy="18004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20" name="Elipse 19">
            <a:extLst>
              <a:ext uri="{FF2B5EF4-FFF2-40B4-BE49-F238E27FC236}">
                <a16:creationId xmlns:a16="http://schemas.microsoft.com/office/drawing/2014/main" id="{1AA7D579-8F2B-4824-B371-8A80352A01E8}"/>
              </a:ext>
            </a:extLst>
          </p:cNvPr>
          <p:cNvSpPr/>
          <p:nvPr/>
        </p:nvSpPr>
        <p:spPr>
          <a:xfrm>
            <a:off x="4763632" y="2139354"/>
            <a:ext cx="195557" cy="18004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21" name="Elipse 20">
            <a:extLst>
              <a:ext uri="{FF2B5EF4-FFF2-40B4-BE49-F238E27FC236}">
                <a16:creationId xmlns:a16="http://schemas.microsoft.com/office/drawing/2014/main" id="{217EEE85-6C5B-416F-A05D-1A2EA04B2F77}"/>
              </a:ext>
            </a:extLst>
          </p:cNvPr>
          <p:cNvSpPr/>
          <p:nvPr/>
        </p:nvSpPr>
        <p:spPr>
          <a:xfrm>
            <a:off x="4742820" y="5368593"/>
            <a:ext cx="195557" cy="18004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22" name="Elipse 21">
            <a:extLst>
              <a:ext uri="{FF2B5EF4-FFF2-40B4-BE49-F238E27FC236}">
                <a16:creationId xmlns:a16="http://schemas.microsoft.com/office/drawing/2014/main" id="{38C92C5D-D2FA-4AFB-AA58-6D3B990BF87F}"/>
              </a:ext>
            </a:extLst>
          </p:cNvPr>
          <p:cNvSpPr/>
          <p:nvPr/>
        </p:nvSpPr>
        <p:spPr>
          <a:xfrm>
            <a:off x="4645042" y="2775945"/>
            <a:ext cx="195557" cy="18004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23" name="Elipse 22">
            <a:extLst>
              <a:ext uri="{FF2B5EF4-FFF2-40B4-BE49-F238E27FC236}">
                <a16:creationId xmlns:a16="http://schemas.microsoft.com/office/drawing/2014/main" id="{ADAC26B8-70A0-469E-9357-CB7FC5A73851}"/>
              </a:ext>
            </a:extLst>
          </p:cNvPr>
          <p:cNvSpPr/>
          <p:nvPr/>
        </p:nvSpPr>
        <p:spPr>
          <a:xfrm>
            <a:off x="4478648" y="4655583"/>
            <a:ext cx="195557" cy="18004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24" name="Elipse 23">
            <a:extLst>
              <a:ext uri="{FF2B5EF4-FFF2-40B4-BE49-F238E27FC236}">
                <a16:creationId xmlns:a16="http://schemas.microsoft.com/office/drawing/2014/main" id="{D0AEC21F-D91C-4692-8440-B5145B432460}"/>
              </a:ext>
            </a:extLst>
          </p:cNvPr>
          <p:cNvSpPr/>
          <p:nvPr/>
        </p:nvSpPr>
        <p:spPr>
          <a:xfrm>
            <a:off x="6837965" y="5788815"/>
            <a:ext cx="195557" cy="18004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cxnSp>
        <p:nvCxnSpPr>
          <p:cNvPr id="26" name="Conector recto 25">
            <a:extLst>
              <a:ext uri="{FF2B5EF4-FFF2-40B4-BE49-F238E27FC236}">
                <a16:creationId xmlns:a16="http://schemas.microsoft.com/office/drawing/2014/main" id="{BEC0B668-50C7-4BF2-9FC2-DC15B9F8B9B8}"/>
              </a:ext>
            </a:extLst>
          </p:cNvPr>
          <p:cNvCxnSpPr>
            <a:cxnSpLocks/>
            <a:endCxn id="20" idx="7"/>
          </p:cNvCxnSpPr>
          <p:nvPr/>
        </p:nvCxnSpPr>
        <p:spPr>
          <a:xfrm flipH="1">
            <a:off x="4930549" y="1473373"/>
            <a:ext cx="1084415" cy="692348"/>
          </a:xfrm>
          <a:prstGeom prst="line">
            <a:avLst/>
          </a:prstGeom>
        </p:spPr>
        <p:style>
          <a:lnRef idx="3">
            <a:schemeClr val="dk1"/>
          </a:lnRef>
          <a:fillRef idx="0">
            <a:schemeClr val="dk1"/>
          </a:fillRef>
          <a:effectRef idx="2">
            <a:schemeClr val="dk1"/>
          </a:effectRef>
          <a:fontRef idx="minor">
            <a:schemeClr val="tx1"/>
          </a:fontRef>
        </p:style>
      </p:cxnSp>
      <p:cxnSp>
        <p:nvCxnSpPr>
          <p:cNvPr id="27" name="Conector recto 26">
            <a:extLst>
              <a:ext uri="{FF2B5EF4-FFF2-40B4-BE49-F238E27FC236}">
                <a16:creationId xmlns:a16="http://schemas.microsoft.com/office/drawing/2014/main" id="{7423DDD2-54EC-4A04-81DC-16E7E7C6AEFC}"/>
              </a:ext>
            </a:extLst>
          </p:cNvPr>
          <p:cNvCxnSpPr>
            <a:cxnSpLocks/>
          </p:cNvCxnSpPr>
          <p:nvPr/>
        </p:nvCxnSpPr>
        <p:spPr>
          <a:xfrm flipV="1">
            <a:off x="4045151" y="2222386"/>
            <a:ext cx="809921" cy="643583"/>
          </a:xfrm>
          <a:prstGeom prst="line">
            <a:avLst/>
          </a:prstGeom>
        </p:spPr>
        <p:style>
          <a:lnRef idx="3">
            <a:schemeClr val="dk1"/>
          </a:lnRef>
          <a:fillRef idx="0">
            <a:schemeClr val="dk1"/>
          </a:fillRef>
          <a:effectRef idx="2">
            <a:schemeClr val="dk1"/>
          </a:effectRef>
          <a:fontRef idx="minor">
            <a:schemeClr val="tx1"/>
          </a:fontRef>
        </p:style>
      </p:cxnSp>
      <p:sp>
        <p:nvSpPr>
          <p:cNvPr id="31" name="Elipse 30">
            <a:extLst>
              <a:ext uri="{FF2B5EF4-FFF2-40B4-BE49-F238E27FC236}">
                <a16:creationId xmlns:a16="http://schemas.microsoft.com/office/drawing/2014/main" id="{FCCBCBBA-6B4D-4C9D-B800-75F7E998B8F0}"/>
              </a:ext>
            </a:extLst>
          </p:cNvPr>
          <p:cNvSpPr/>
          <p:nvPr/>
        </p:nvSpPr>
        <p:spPr>
          <a:xfrm>
            <a:off x="5900014" y="1326434"/>
            <a:ext cx="350852" cy="30313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32" name="Elipse 31">
            <a:extLst>
              <a:ext uri="{FF2B5EF4-FFF2-40B4-BE49-F238E27FC236}">
                <a16:creationId xmlns:a16="http://schemas.microsoft.com/office/drawing/2014/main" id="{5E2AB113-1F92-4325-BA9F-A2430331478C}"/>
              </a:ext>
            </a:extLst>
          </p:cNvPr>
          <p:cNvSpPr/>
          <p:nvPr/>
        </p:nvSpPr>
        <p:spPr>
          <a:xfrm>
            <a:off x="7355988" y="1530740"/>
            <a:ext cx="350852" cy="30313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cxnSp>
        <p:nvCxnSpPr>
          <p:cNvPr id="33" name="Conector recto 32">
            <a:extLst>
              <a:ext uri="{FF2B5EF4-FFF2-40B4-BE49-F238E27FC236}">
                <a16:creationId xmlns:a16="http://schemas.microsoft.com/office/drawing/2014/main" id="{04027E85-81E6-4A99-BB1C-BAF5145EE60A}"/>
              </a:ext>
            </a:extLst>
          </p:cNvPr>
          <p:cNvCxnSpPr>
            <a:cxnSpLocks/>
          </p:cNvCxnSpPr>
          <p:nvPr/>
        </p:nvCxnSpPr>
        <p:spPr>
          <a:xfrm flipH="1" flipV="1">
            <a:off x="6136576" y="1445254"/>
            <a:ext cx="1394839" cy="263279"/>
          </a:xfrm>
          <a:prstGeom prst="line">
            <a:avLst/>
          </a:prstGeom>
        </p:spPr>
        <p:style>
          <a:lnRef idx="3">
            <a:schemeClr val="dk1"/>
          </a:lnRef>
          <a:fillRef idx="0">
            <a:schemeClr val="dk1"/>
          </a:fillRef>
          <a:effectRef idx="2">
            <a:schemeClr val="dk1"/>
          </a:effectRef>
          <a:fontRef idx="minor">
            <a:schemeClr val="tx1"/>
          </a:fontRef>
        </p:style>
      </p:cxnSp>
      <p:sp>
        <p:nvSpPr>
          <p:cNvPr id="35" name="Diagrama de flujo: conector 57">
            <a:extLst>
              <a:ext uri="{FF2B5EF4-FFF2-40B4-BE49-F238E27FC236}">
                <a16:creationId xmlns:a16="http://schemas.microsoft.com/office/drawing/2014/main" id="{D44714B1-0641-44B3-9185-32BBF470917D}"/>
              </a:ext>
            </a:extLst>
          </p:cNvPr>
          <p:cNvSpPr/>
          <p:nvPr/>
        </p:nvSpPr>
        <p:spPr>
          <a:xfrm>
            <a:off x="4840598" y="1139608"/>
            <a:ext cx="88221" cy="66138"/>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36" name="Diagrama de flujo: conector 58">
            <a:extLst>
              <a:ext uri="{FF2B5EF4-FFF2-40B4-BE49-F238E27FC236}">
                <a16:creationId xmlns:a16="http://schemas.microsoft.com/office/drawing/2014/main" id="{6FFE61DE-DB61-4CB5-910F-1394FBFE6EEC}"/>
              </a:ext>
            </a:extLst>
          </p:cNvPr>
          <p:cNvSpPr/>
          <p:nvPr/>
        </p:nvSpPr>
        <p:spPr>
          <a:xfrm>
            <a:off x="5560408" y="2286331"/>
            <a:ext cx="88221" cy="66138"/>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37" name="Diagrama de flujo: conector 59">
            <a:extLst>
              <a:ext uri="{FF2B5EF4-FFF2-40B4-BE49-F238E27FC236}">
                <a16:creationId xmlns:a16="http://schemas.microsoft.com/office/drawing/2014/main" id="{76A0F0BD-3948-4E50-BF10-EFB5492C1836}"/>
              </a:ext>
            </a:extLst>
          </p:cNvPr>
          <p:cNvSpPr/>
          <p:nvPr/>
        </p:nvSpPr>
        <p:spPr>
          <a:xfrm>
            <a:off x="7437425" y="5826614"/>
            <a:ext cx="88221" cy="66138"/>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38" name="Diagrama de flujo: conector 60">
            <a:extLst>
              <a:ext uri="{FF2B5EF4-FFF2-40B4-BE49-F238E27FC236}">
                <a16:creationId xmlns:a16="http://schemas.microsoft.com/office/drawing/2014/main" id="{240B7336-88BC-4F8A-9D3E-60F3F237DCF8}"/>
              </a:ext>
            </a:extLst>
          </p:cNvPr>
          <p:cNvSpPr/>
          <p:nvPr/>
        </p:nvSpPr>
        <p:spPr>
          <a:xfrm>
            <a:off x="6374067" y="2991816"/>
            <a:ext cx="88221" cy="66138"/>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39" name="Diagrama de flujo: conector 61">
            <a:extLst>
              <a:ext uri="{FF2B5EF4-FFF2-40B4-BE49-F238E27FC236}">
                <a16:creationId xmlns:a16="http://schemas.microsoft.com/office/drawing/2014/main" id="{587F5645-2094-4957-9A36-128CBA83F9A5}"/>
              </a:ext>
            </a:extLst>
          </p:cNvPr>
          <p:cNvSpPr/>
          <p:nvPr/>
        </p:nvSpPr>
        <p:spPr>
          <a:xfrm>
            <a:off x="6696282" y="1920271"/>
            <a:ext cx="88221" cy="66138"/>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40" name="Diagrama de flujo: conector 63">
            <a:extLst>
              <a:ext uri="{FF2B5EF4-FFF2-40B4-BE49-F238E27FC236}">
                <a16:creationId xmlns:a16="http://schemas.microsoft.com/office/drawing/2014/main" id="{C8086F6B-32C0-49E9-9035-FF2312002DC8}"/>
              </a:ext>
            </a:extLst>
          </p:cNvPr>
          <p:cNvSpPr/>
          <p:nvPr/>
        </p:nvSpPr>
        <p:spPr>
          <a:xfrm>
            <a:off x="5596615" y="5781497"/>
            <a:ext cx="88221" cy="66138"/>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41" name="Diagrama de flujo: conector 64">
            <a:extLst>
              <a:ext uri="{FF2B5EF4-FFF2-40B4-BE49-F238E27FC236}">
                <a16:creationId xmlns:a16="http://schemas.microsoft.com/office/drawing/2014/main" id="{5409F9C0-688B-455E-B559-0D961ACC92FF}"/>
              </a:ext>
            </a:extLst>
          </p:cNvPr>
          <p:cNvSpPr/>
          <p:nvPr/>
        </p:nvSpPr>
        <p:spPr>
          <a:xfrm>
            <a:off x="5428646" y="4406633"/>
            <a:ext cx="88221" cy="66138"/>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42" name="Diagrama de flujo: conector 65">
            <a:extLst>
              <a:ext uri="{FF2B5EF4-FFF2-40B4-BE49-F238E27FC236}">
                <a16:creationId xmlns:a16="http://schemas.microsoft.com/office/drawing/2014/main" id="{4269D67F-AD50-40BC-9C60-E343CF059931}"/>
              </a:ext>
            </a:extLst>
          </p:cNvPr>
          <p:cNvSpPr/>
          <p:nvPr/>
        </p:nvSpPr>
        <p:spPr>
          <a:xfrm>
            <a:off x="7081643" y="2289548"/>
            <a:ext cx="88221" cy="66138"/>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43" name="Diagrama de flujo: conector 66">
            <a:extLst>
              <a:ext uri="{FF2B5EF4-FFF2-40B4-BE49-F238E27FC236}">
                <a16:creationId xmlns:a16="http://schemas.microsoft.com/office/drawing/2014/main" id="{C1BC9397-17F4-4608-8B64-A1A0A5537398}"/>
              </a:ext>
            </a:extLst>
          </p:cNvPr>
          <p:cNvSpPr/>
          <p:nvPr/>
        </p:nvSpPr>
        <p:spPr>
          <a:xfrm>
            <a:off x="7865787" y="1131094"/>
            <a:ext cx="88221" cy="66138"/>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sp>
        <p:nvSpPr>
          <p:cNvPr id="44" name="Diagrama de flujo: conector 67">
            <a:extLst>
              <a:ext uri="{FF2B5EF4-FFF2-40B4-BE49-F238E27FC236}">
                <a16:creationId xmlns:a16="http://schemas.microsoft.com/office/drawing/2014/main" id="{04155D4D-12A3-4843-8ACC-B4CCAC89E71E}"/>
              </a:ext>
            </a:extLst>
          </p:cNvPr>
          <p:cNvSpPr/>
          <p:nvPr/>
        </p:nvSpPr>
        <p:spPr>
          <a:xfrm>
            <a:off x="7338551" y="2535733"/>
            <a:ext cx="88221" cy="66138"/>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20"/>
          </a:p>
        </p:txBody>
      </p:sp>
      <p:cxnSp>
        <p:nvCxnSpPr>
          <p:cNvPr id="45" name="Conector recto 44">
            <a:extLst>
              <a:ext uri="{FF2B5EF4-FFF2-40B4-BE49-F238E27FC236}">
                <a16:creationId xmlns:a16="http://schemas.microsoft.com/office/drawing/2014/main" id="{F11507DA-0A75-4888-ACCE-DB8922E3EF0F}"/>
              </a:ext>
            </a:extLst>
          </p:cNvPr>
          <p:cNvCxnSpPr>
            <a:cxnSpLocks/>
            <a:endCxn id="39" idx="0"/>
          </p:cNvCxnSpPr>
          <p:nvPr/>
        </p:nvCxnSpPr>
        <p:spPr>
          <a:xfrm flipV="1">
            <a:off x="6326654" y="1920271"/>
            <a:ext cx="413739" cy="533656"/>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6" name="Conector recto 45">
            <a:extLst>
              <a:ext uri="{FF2B5EF4-FFF2-40B4-BE49-F238E27FC236}">
                <a16:creationId xmlns:a16="http://schemas.microsoft.com/office/drawing/2014/main" id="{C6BC813B-EF84-425A-B425-83CEA3C5ADD0}"/>
              </a:ext>
            </a:extLst>
          </p:cNvPr>
          <p:cNvCxnSpPr>
            <a:cxnSpLocks/>
          </p:cNvCxnSpPr>
          <p:nvPr/>
        </p:nvCxnSpPr>
        <p:spPr>
          <a:xfrm flipV="1">
            <a:off x="5610782" y="1497435"/>
            <a:ext cx="442568" cy="820718"/>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Conector recto 46">
            <a:extLst>
              <a:ext uri="{FF2B5EF4-FFF2-40B4-BE49-F238E27FC236}">
                <a16:creationId xmlns:a16="http://schemas.microsoft.com/office/drawing/2014/main" id="{7E436DFA-E3CC-4CCD-9EC0-26915D0978E2}"/>
              </a:ext>
            </a:extLst>
          </p:cNvPr>
          <p:cNvCxnSpPr/>
          <p:nvPr/>
        </p:nvCxnSpPr>
        <p:spPr>
          <a:xfrm flipV="1">
            <a:off x="6763897" y="1790624"/>
            <a:ext cx="830291" cy="154692"/>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Conector recto 47">
            <a:extLst>
              <a:ext uri="{FF2B5EF4-FFF2-40B4-BE49-F238E27FC236}">
                <a16:creationId xmlns:a16="http://schemas.microsoft.com/office/drawing/2014/main" id="{DE2129AF-4463-46A9-B138-38B0053C7CE7}"/>
              </a:ext>
            </a:extLst>
          </p:cNvPr>
          <p:cNvCxnSpPr>
            <a:cxnSpLocks/>
            <a:endCxn id="13" idx="0"/>
          </p:cNvCxnSpPr>
          <p:nvPr/>
        </p:nvCxnSpPr>
        <p:spPr>
          <a:xfrm>
            <a:off x="4706871" y="2856621"/>
            <a:ext cx="802560" cy="142181"/>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0" name="Conector recto 49">
            <a:extLst>
              <a:ext uri="{FF2B5EF4-FFF2-40B4-BE49-F238E27FC236}">
                <a16:creationId xmlns:a16="http://schemas.microsoft.com/office/drawing/2014/main" id="{A413D4A2-A517-4A51-A996-E85AB3603436}"/>
              </a:ext>
            </a:extLst>
          </p:cNvPr>
          <p:cNvCxnSpPr>
            <a:cxnSpLocks/>
            <a:endCxn id="36" idx="5"/>
          </p:cNvCxnSpPr>
          <p:nvPr/>
        </p:nvCxnSpPr>
        <p:spPr>
          <a:xfrm flipV="1">
            <a:off x="5524670" y="2342784"/>
            <a:ext cx="111039" cy="696449"/>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Conector recto 50">
            <a:extLst>
              <a:ext uri="{FF2B5EF4-FFF2-40B4-BE49-F238E27FC236}">
                <a16:creationId xmlns:a16="http://schemas.microsoft.com/office/drawing/2014/main" id="{609BEE4A-A51F-41F6-8D99-18CCE77D4830}"/>
              </a:ext>
            </a:extLst>
          </p:cNvPr>
          <p:cNvCxnSpPr>
            <a:cxnSpLocks/>
            <a:stCxn id="8" idx="1"/>
          </p:cNvCxnSpPr>
          <p:nvPr/>
        </p:nvCxnSpPr>
        <p:spPr>
          <a:xfrm flipH="1" flipV="1">
            <a:off x="7564404" y="1708535"/>
            <a:ext cx="662194" cy="1111706"/>
          </a:xfrm>
          <a:prstGeom prst="line">
            <a:avLst/>
          </a:prstGeom>
        </p:spPr>
        <p:style>
          <a:lnRef idx="3">
            <a:schemeClr val="dk1"/>
          </a:lnRef>
          <a:fillRef idx="0">
            <a:schemeClr val="dk1"/>
          </a:fillRef>
          <a:effectRef idx="2">
            <a:schemeClr val="dk1"/>
          </a:effectRef>
          <a:fontRef idx="minor">
            <a:schemeClr val="tx1"/>
          </a:fontRef>
        </p:style>
      </p:cxnSp>
      <p:cxnSp>
        <p:nvCxnSpPr>
          <p:cNvPr id="52" name="Conector recto 51">
            <a:extLst>
              <a:ext uri="{FF2B5EF4-FFF2-40B4-BE49-F238E27FC236}">
                <a16:creationId xmlns:a16="http://schemas.microsoft.com/office/drawing/2014/main" id="{0C0E367D-E172-4150-AF43-C0C4122FDD9D}"/>
              </a:ext>
            </a:extLst>
          </p:cNvPr>
          <p:cNvCxnSpPr>
            <a:cxnSpLocks/>
          </p:cNvCxnSpPr>
          <p:nvPr/>
        </p:nvCxnSpPr>
        <p:spPr>
          <a:xfrm flipV="1">
            <a:off x="6326654" y="2299234"/>
            <a:ext cx="830291" cy="154692"/>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3" name="Conector recto 52">
            <a:extLst>
              <a:ext uri="{FF2B5EF4-FFF2-40B4-BE49-F238E27FC236}">
                <a16:creationId xmlns:a16="http://schemas.microsoft.com/office/drawing/2014/main" id="{FB8FC91E-086A-4940-9399-73C7DDE9F224}"/>
              </a:ext>
            </a:extLst>
          </p:cNvPr>
          <p:cNvCxnSpPr>
            <a:cxnSpLocks/>
            <a:endCxn id="14" idx="5"/>
          </p:cNvCxnSpPr>
          <p:nvPr/>
        </p:nvCxnSpPr>
        <p:spPr>
          <a:xfrm flipH="1" flipV="1">
            <a:off x="4645567" y="3606814"/>
            <a:ext cx="488748" cy="487448"/>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Conector recto 53">
            <a:extLst>
              <a:ext uri="{FF2B5EF4-FFF2-40B4-BE49-F238E27FC236}">
                <a16:creationId xmlns:a16="http://schemas.microsoft.com/office/drawing/2014/main" id="{D1B16FC6-4DB4-4F19-A202-022AB38624BA}"/>
              </a:ext>
            </a:extLst>
          </p:cNvPr>
          <p:cNvCxnSpPr>
            <a:cxnSpLocks/>
            <a:endCxn id="22" idx="0"/>
          </p:cNvCxnSpPr>
          <p:nvPr/>
        </p:nvCxnSpPr>
        <p:spPr>
          <a:xfrm flipV="1">
            <a:off x="4542445" y="2775945"/>
            <a:ext cx="200375" cy="782061"/>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Conector recto 54">
            <a:extLst>
              <a:ext uri="{FF2B5EF4-FFF2-40B4-BE49-F238E27FC236}">
                <a16:creationId xmlns:a16="http://schemas.microsoft.com/office/drawing/2014/main" id="{D699FEDF-E7BF-4666-BF21-DB98E71473F2}"/>
              </a:ext>
            </a:extLst>
          </p:cNvPr>
          <p:cNvCxnSpPr>
            <a:cxnSpLocks/>
            <a:endCxn id="38" idx="0"/>
          </p:cNvCxnSpPr>
          <p:nvPr/>
        </p:nvCxnSpPr>
        <p:spPr>
          <a:xfrm flipV="1">
            <a:off x="5915815" y="2991816"/>
            <a:ext cx="502363" cy="466288"/>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6" name="Conector recto 55">
            <a:extLst>
              <a:ext uri="{FF2B5EF4-FFF2-40B4-BE49-F238E27FC236}">
                <a16:creationId xmlns:a16="http://schemas.microsoft.com/office/drawing/2014/main" id="{F045B372-0459-4125-995E-EA1CCC0AF367}"/>
              </a:ext>
            </a:extLst>
          </p:cNvPr>
          <p:cNvCxnSpPr>
            <a:cxnSpLocks/>
          </p:cNvCxnSpPr>
          <p:nvPr/>
        </p:nvCxnSpPr>
        <p:spPr>
          <a:xfrm>
            <a:off x="7131314" y="2322617"/>
            <a:ext cx="334007" cy="398834"/>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7" name="Conector recto 56">
            <a:extLst>
              <a:ext uri="{FF2B5EF4-FFF2-40B4-BE49-F238E27FC236}">
                <a16:creationId xmlns:a16="http://schemas.microsoft.com/office/drawing/2014/main" id="{5A66AB9D-E748-49F0-BF2A-C9771827607B}"/>
              </a:ext>
            </a:extLst>
          </p:cNvPr>
          <p:cNvCxnSpPr>
            <a:cxnSpLocks/>
            <a:endCxn id="38" idx="0"/>
          </p:cNvCxnSpPr>
          <p:nvPr/>
        </p:nvCxnSpPr>
        <p:spPr>
          <a:xfrm>
            <a:off x="6339108" y="2452707"/>
            <a:ext cx="79070" cy="539110"/>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Conector recto 57">
            <a:extLst>
              <a:ext uri="{FF2B5EF4-FFF2-40B4-BE49-F238E27FC236}">
                <a16:creationId xmlns:a16="http://schemas.microsoft.com/office/drawing/2014/main" id="{3D7B6DBA-5B72-40CC-9DD7-0F3E68F20EBF}"/>
              </a:ext>
            </a:extLst>
          </p:cNvPr>
          <p:cNvCxnSpPr>
            <a:cxnSpLocks/>
            <a:stCxn id="32" idx="7"/>
          </p:cNvCxnSpPr>
          <p:nvPr/>
        </p:nvCxnSpPr>
        <p:spPr>
          <a:xfrm flipV="1">
            <a:off x="7655459" y="1167472"/>
            <a:ext cx="300585" cy="407662"/>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9" name="Conector recto 58">
            <a:extLst>
              <a:ext uri="{FF2B5EF4-FFF2-40B4-BE49-F238E27FC236}">
                <a16:creationId xmlns:a16="http://schemas.microsoft.com/office/drawing/2014/main" id="{4D34C301-81DD-4FF9-99B6-8CDD5014E6E0}"/>
              </a:ext>
            </a:extLst>
          </p:cNvPr>
          <p:cNvCxnSpPr>
            <a:cxnSpLocks/>
            <a:endCxn id="12" idx="0"/>
          </p:cNvCxnSpPr>
          <p:nvPr/>
        </p:nvCxnSpPr>
        <p:spPr>
          <a:xfrm flipV="1">
            <a:off x="5901058" y="4294200"/>
            <a:ext cx="235518" cy="875849"/>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Conector recto 59">
            <a:extLst>
              <a:ext uri="{FF2B5EF4-FFF2-40B4-BE49-F238E27FC236}">
                <a16:creationId xmlns:a16="http://schemas.microsoft.com/office/drawing/2014/main" id="{3625FF36-C7B6-43B9-8C3E-FC520DDD96F0}"/>
              </a:ext>
            </a:extLst>
          </p:cNvPr>
          <p:cNvCxnSpPr>
            <a:cxnSpLocks/>
            <a:stCxn id="41" idx="7"/>
          </p:cNvCxnSpPr>
          <p:nvPr/>
        </p:nvCxnSpPr>
        <p:spPr>
          <a:xfrm flipV="1">
            <a:off x="5503948" y="4362357"/>
            <a:ext cx="708211" cy="53962"/>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Conector recto 60">
            <a:extLst>
              <a:ext uri="{FF2B5EF4-FFF2-40B4-BE49-F238E27FC236}">
                <a16:creationId xmlns:a16="http://schemas.microsoft.com/office/drawing/2014/main" id="{69FFE728-97C9-42BD-985A-2A25D9A28A72}"/>
              </a:ext>
            </a:extLst>
          </p:cNvPr>
          <p:cNvCxnSpPr>
            <a:cxnSpLocks/>
            <a:stCxn id="22" idx="0"/>
            <a:endCxn id="20" idx="7"/>
          </p:cNvCxnSpPr>
          <p:nvPr/>
        </p:nvCxnSpPr>
        <p:spPr>
          <a:xfrm flipV="1">
            <a:off x="4742820" y="2165722"/>
            <a:ext cx="187730" cy="610224"/>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Conector recto 61">
            <a:extLst>
              <a:ext uri="{FF2B5EF4-FFF2-40B4-BE49-F238E27FC236}">
                <a16:creationId xmlns:a16="http://schemas.microsoft.com/office/drawing/2014/main" id="{E78D916A-E4F7-4800-9E44-9C9EEC091DE3}"/>
              </a:ext>
            </a:extLst>
          </p:cNvPr>
          <p:cNvCxnSpPr>
            <a:cxnSpLocks/>
            <a:endCxn id="18" idx="5"/>
          </p:cNvCxnSpPr>
          <p:nvPr/>
        </p:nvCxnSpPr>
        <p:spPr>
          <a:xfrm flipH="1" flipV="1">
            <a:off x="3559495" y="2383056"/>
            <a:ext cx="419965" cy="463894"/>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3" name="Conector recto 62">
            <a:extLst>
              <a:ext uri="{FF2B5EF4-FFF2-40B4-BE49-F238E27FC236}">
                <a16:creationId xmlns:a16="http://schemas.microsoft.com/office/drawing/2014/main" id="{0C71340B-A505-4EB3-A405-889D95B1739A}"/>
              </a:ext>
            </a:extLst>
          </p:cNvPr>
          <p:cNvCxnSpPr>
            <a:cxnSpLocks/>
            <a:endCxn id="19" idx="7"/>
          </p:cNvCxnSpPr>
          <p:nvPr/>
        </p:nvCxnSpPr>
        <p:spPr>
          <a:xfrm flipV="1">
            <a:off x="4656170" y="4035714"/>
            <a:ext cx="557170" cy="689282"/>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4" name="Conector recto 63">
            <a:extLst>
              <a:ext uri="{FF2B5EF4-FFF2-40B4-BE49-F238E27FC236}">
                <a16:creationId xmlns:a16="http://schemas.microsoft.com/office/drawing/2014/main" id="{BEE43684-7CD8-47FE-B26C-838EDBC3CD84}"/>
              </a:ext>
            </a:extLst>
          </p:cNvPr>
          <p:cNvCxnSpPr>
            <a:cxnSpLocks/>
            <a:endCxn id="38" idx="1"/>
          </p:cNvCxnSpPr>
          <p:nvPr/>
        </p:nvCxnSpPr>
        <p:spPr>
          <a:xfrm flipV="1">
            <a:off x="5513638" y="3001502"/>
            <a:ext cx="873348" cy="60764"/>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5" name="Conector recto 64">
            <a:extLst>
              <a:ext uri="{FF2B5EF4-FFF2-40B4-BE49-F238E27FC236}">
                <a16:creationId xmlns:a16="http://schemas.microsoft.com/office/drawing/2014/main" id="{686B9D75-85AC-4D1E-9506-09CFD23EB22F}"/>
              </a:ext>
            </a:extLst>
          </p:cNvPr>
          <p:cNvCxnSpPr>
            <a:cxnSpLocks/>
            <a:stCxn id="15" idx="6"/>
          </p:cNvCxnSpPr>
          <p:nvPr/>
        </p:nvCxnSpPr>
        <p:spPr>
          <a:xfrm flipV="1">
            <a:off x="3098295" y="4080160"/>
            <a:ext cx="1173809" cy="207658"/>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6" name="Conector recto 65">
            <a:extLst>
              <a:ext uri="{FF2B5EF4-FFF2-40B4-BE49-F238E27FC236}">
                <a16:creationId xmlns:a16="http://schemas.microsoft.com/office/drawing/2014/main" id="{1FFDDF2D-C3D3-4249-A918-D459B4825AF7}"/>
              </a:ext>
            </a:extLst>
          </p:cNvPr>
          <p:cNvCxnSpPr>
            <a:cxnSpLocks/>
          </p:cNvCxnSpPr>
          <p:nvPr/>
        </p:nvCxnSpPr>
        <p:spPr>
          <a:xfrm>
            <a:off x="6470668" y="3043900"/>
            <a:ext cx="427730" cy="268469"/>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7" name="Conector recto 66">
            <a:extLst>
              <a:ext uri="{FF2B5EF4-FFF2-40B4-BE49-F238E27FC236}">
                <a16:creationId xmlns:a16="http://schemas.microsoft.com/office/drawing/2014/main" id="{AAF04FF0-7483-4AFB-8D3D-923834850362}"/>
              </a:ext>
            </a:extLst>
          </p:cNvPr>
          <p:cNvCxnSpPr>
            <a:cxnSpLocks/>
            <a:stCxn id="36" idx="6"/>
          </p:cNvCxnSpPr>
          <p:nvPr/>
        </p:nvCxnSpPr>
        <p:spPr>
          <a:xfrm>
            <a:off x="5648629" y="2319400"/>
            <a:ext cx="630204" cy="151322"/>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8" name="Conector recto 67">
            <a:extLst>
              <a:ext uri="{FF2B5EF4-FFF2-40B4-BE49-F238E27FC236}">
                <a16:creationId xmlns:a16="http://schemas.microsoft.com/office/drawing/2014/main" id="{158A7F3F-1B05-442D-B801-532061B5897E}"/>
              </a:ext>
            </a:extLst>
          </p:cNvPr>
          <p:cNvCxnSpPr>
            <a:cxnSpLocks/>
            <a:endCxn id="36" idx="0"/>
          </p:cNvCxnSpPr>
          <p:nvPr/>
        </p:nvCxnSpPr>
        <p:spPr>
          <a:xfrm>
            <a:off x="4879816" y="2218665"/>
            <a:ext cx="724703" cy="67666"/>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9" name="Conector recto 68">
            <a:extLst>
              <a:ext uri="{FF2B5EF4-FFF2-40B4-BE49-F238E27FC236}">
                <a16:creationId xmlns:a16="http://schemas.microsoft.com/office/drawing/2014/main" id="{7B367D47-AFC5-4B2B-97CD-A3272C21BEA8}"/>
              </a:ext>
            </a:extLst>
          </p:cNvPr>
          <p:cNvCxnSpPr>
            <a:cxnSpLocks/>
            <a:endCxn id="35" idx="5"/>
          </p:cNvCxnSpPr>
          <p:nvPr/>
        </p:nvCxnSpPr>
        <p:spPr>
          <a:xfrm flipV="1">
            <a:off x="4871224" y="1196060"/>
            <a:ext cx="44675" cy="970470"/>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0" name="Conector recto 69">
            <a:extLst>
              <a:ext uri="{FF2B5EF4-FFF2-40B4-BE49-F238E27FC236}">
                <a16:creationId xmlns:a16="http://schemas.microsoft.com/office/drawing/2014/main" id="{C7E441A8-0846-426B-B872-288A61ACA481}"/>
              </a:ext>
            </a:extLst>
          </p:cNvPr>
          <p:cNvCxnSpPr>
            <a:cxnSpLocks/>
            <a:stCxn id="17" idx="6"/>
          </p:cNvCxnSpPr>
          <p:nvPr/>
        </p:nvCxnSpPr>
        <p:spPr>
          <a:xfrm>
            <a:off x="5967646" y="5183232"/>
            <a:ext cx="894458" cy="64355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1" name="Conector recto 70">
            <a:extLst>
              <a:ext uri="{FF2B5EF4-FFF2-40B4-BE49-F238E27FC236}">
                <a16:creationId xmlns:a16="http://schemas.microsoft.com/office/drawing/2014/main" id="{40E89C8B-3D1E-4016-B28E-8D81EF450244}"/>
              </a:ext>
            </a:extLst>
          </p:cNvPr>
          <p:cNvCxnSpPr>
            <a:cxnSpLocks/>
            <a:endCxn id="41" idx="0"/>
          </p:cNvCxnSpPr>
          <p:nvPr/>
        </p:nvCxnSpPr>
        <p:spPr>
          <a:xfrm flipV="1">
            <a:off x="4861410" y="4406633"/>
            <a:ext cx="611348" cy="1044831"/>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Conector recto 71">
            <a:extLst>
              <a:ext uri="{FF2B5EF4-FFF2-40B4-BE49-F238E27FC236}">
                <a16:creationId xmlns:a16="http://schemas.microsoft.com/office/drawing/2014/main" id="{BB1B8002-5FF9-4F70-B82A-4621B3C5A617}"/>
              </a:ext>
            </a:extLst>
          </p:cNvPr>
          <p:cNvCxnSpPr>
            <a:cxnSpLocks/>
            <a:stCxn id="16" idx="3"/>
          </p:cNvCxnSpPr>
          <p:nvPr/>
        </p:nvCxnSpPr>
        <p:spPr>
          <a:xfrm flipH="1">
            <a:off x="5510676" y="3521758"/>
            <a:ext cx="314977" cy="905744"/>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4" name="Conector recto 73">
            <a:extLst>
              <a:ext uri="{FF2B5EF4-FFF2-40B4-BE49-F238E27FC236}">
                <a16:creationId xmlns:a16="http://schemas.microsoft.com/office/drawing/2014/main" id="{6F586F0F-33D3-4297-A298-2CB7202A24A8}"/>
              </a:ext>
            </a:extLst>
          </p:cNvPr>
          <p:cNvCxnSpPr>
            <a:cxnSpLocks/>
          </p:cNvCxnSpPr>
          <p:nvPr/>
        </p:nvCxnSpPr>
        <p:spPr>
          <a:xfrm flipV="1">
            <a:off x="6105621" y="4272335"/>
            <a:ext cx="457721" cy="98388"/>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5" name="Conector recto 74">
            <a:extLst>
              <a:ext uri="{FF2B5EF4-FFF2-40B4-BE49-F238E27FC236}">
                <a16:creationId xmlns:a16="http://schemas.microsoft.com/office/drawing/2014/main" id="{82544615-4952-4DBA-86DF-FF9128FA2313}"/>
              </a:ext>
            </a:extLst>
          </p:cNvPr>
          <p:cNvCxnSpPr>
            <a:cxnSpLocks/>
            <a:endCxn id="12" idx="0"/>
          </p:cNvCxnSpPr>
          <p:nvPr/>
        </p:nvCxnSpPr>
        <p:spPr>
          <a:xfrm>
            <a:off x="5967018" y="3458636"/>
            <a:ext cx="169557" cy="835563"/>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6" name="Conector recto 75">
            <a:extLst>
              <a:ext uri="{FF2B5EF4-FFF2-40B4-BE49-F238E27FC236}">
                <a16:creationId xmlns:a16="http://schemas.microsoft.com/office/drawing/2014/main" id="{655BB37C-C4C0-427E-93EE-DD9E87EA3805}"/>
              </a:ext>
            </a:extLst>
          </p:cNvPr>
          <p:cNvCxnSpPr>
            <a:cxnSpLocks/>
            <a:stCxn id="32" idx="3"/>
            <a:endCxn id="42" idx="5"/>
          </p:cNvCxnSpPr>
          <p:nvPr/>
        </p:nvCxnSpPr>
        <p:spPr>
          <a:xfrm flipH="1">
            <a:off x="7156945" y="1789485"/>
            <a:ext cx="250424" cy="556516"/>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7" name="Conector recto 76">
            <a:extLst>
              <a:ext uri="{FF2B5EF4-FFF2-40B4-BE49-F238E27FC236}">
                <a16:creationId xmlns:a16="http://schemas.microsoft.com/office/drawing/2014/main" id="{53B9BF9C-988C-49E5-9840-58F6B997FBCC}"/>
              </a:ext>
            </a:extLst>
          </p:cNvPr>
          <p:cNvCxnSpPr>
            <a:cxnSpLocks/>
            <a:endCxn id="17" idx="0"/>
          </p:cNvCxnSpPr>
          <p:nvPr/>
        </p:nvCxnSpPr>
        <p:spPr>
          <a:xfrm flipV="1">
            <a:off x="5648629" y="5093209"/>
            <a:ext cx="221239" cy="691789"/>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Conector recto 77">
            <a:extLst>
              <a:ext uri="{FF2B5EF4-FFF2-40B4-BE49-F238E27FC236}">
                <a16:creationId xmlns:a16="http://schemas.microsoft.com/office/drawing/2014/main" id="{34E62BB5-CBEC-4CA5-98D7-EBC864B99686}"/>
              </a:ext>
            </a:extLst>
          </p:cNvPr>
          <p:cNvCxnSpPr>
            <a:cxnSpLocks/>
            <a:endCxn id="37" idx="5"/>
          </p:cNvCxnSpPr>
          <p:nvPr/>
        </p:nvCxnSpPr>
        <p:spPr>
          <a:xfrm>
            <a:off x="7328848" y="5368593"/>
            <a:ext cx="183879" cy="514474"/>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0" name="Conector recto 79">
            <a:extLst>
              <a:ext uri="{FF2B5EF4-FFF2-40B4-BE49-F238E27FC236}">
                <a16:creationId xmlns:a16="http://schemas.microsoft.com/office/drawing/2014/main" id="{7A948BBB-D4B9-4C59-B179-55CC98C3A9B2}"/>
              </a:ext>
            </a:extLst>
          </p:cNvPr>
          <p:cNvCxnSpPr>
            <a:cxnSpLocks/>
            <a:stCxn id="39" idx="0"/>
          </p:cNvCxnSpPr>
          <p:nvPr/>
        </p:nvCxnSpPr>
        <p:spPr>
          <a:xfrm flipH="1" flipV="1">
            <a:off x="6090944" y="1512770"/>
            <a:ext cx="649449" cy="407501"/>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1" name="Conector recto 80">
            <a:extLst>
              <a:ext uri="{FF2B5EF4-FFF2-40B4-BE49-F238E27FC236}">
                <a16:creationId xmlns:a16="http://schemas.microsoft.com/office/drawing/2014/main" id="{6B9BFCEB-A731-4088-A3FF-321C659C741A}"/>
              </a:ext>
            </a:extLst>
          </p:cNvPr>
          <p:cNvCxnSpPr>
            <a:cxnSpLocks/>
          </p:cNvCxnSpPr>
          <p:nvPr/>
        </p:nvCxnSpPr>
        <p:spPr>
          <a:xfrm flipV="1">
            <a:off x="4108646" y="2835541"/>
            <a:ext cx="590605" cy="20297"/>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2" name="Conector recto 81">
            <a:extLst>
              <a:ext uri="{FF2B5EF4-FFF2-40B4-BE49-F238E27FC236}">
                <a16:creationId xmlns:a16="http://schemas.microsoft.com/office/drawing/2014/main" id="{3C42C2DA-3DF8-423F-AB62-7E9821A95F2D}"/>
              </a:ext>
            </a:extLst>
          </p:cNvPr>
          <p:cNvCxnSpPr>
            <a:cxnSpLocks/>
            <a:endCxn id="14" idx="0"/>
          </p:cNvCxnSpPr>
          <p:nvPr/>
        </p:nvCxnSpPr>
        <p:spPr>
          <a:xfrm flipV="1">
            <a:off x="4152702" y="3453135"/>
            <a:ext cx="423725" cy="727619"/>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3" name="Conector recto 82">
            <a:extLst>
              <a:ext uri="{FF2B5EF4-FFF2-40B4-BE49-F238E27FC236}">
                <a16:creationId xmlns:a16="http://schemas.microsoft.com/office/drawing/2014/main" id="{A5524AB8-E27F-4DEE-AA41-6ED8EB2E4411}"/>
              </a:ext>
            </a:extLst>
          </p:cNvPr>
          <p:cNvCxnSpPr>
            <a:cxnSpLocks/>
            <a:stCxn id="9" idx="5"/>
          </p:cNvCxnSpPr>
          <p:nvPr/>
        </p:nvCxnSpPr>
        <p:spPr>
          <a:xfrm>
            <a:off x="4169197" y="2954126"/>
            <a:ext cx="367622" cy="587513"/>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4" name="Conector recto 83">
            <a:extLst>
              <a:ext uri="{FF2B5EF4-FFF2-40B4-BE49-F238E27FC236}">
                <a16:creationId xmlns:a16="http://schemas.microsoft.com/office/drawing/2014/main" id="{796189A4-6CD0-49E9-BA55-CED0A1770C15}"/>
              </a:ext>
            </a:extLst>
          </p:cNvPr>
          <p:cNvCxnSpPr>
            <a:cxnSpLocks/>
            <a:stCxn id="16" idx="6"/>
          </p:cNvCxnSpPr>
          <p:nvPr/>
        </p:nvCxnSpPr>
        <p:spPr>
          <a:xfrm>
            <a:off x="5992570" y="3458102"/>
            <a:ext cx="490036" cy="164181"/>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5" name="Conector recto 84">
            <a:extLst>
              <a:ext uri="{FF2B5EF4-FFF2-40B4-BE49-F238E27FC236}">
                <a16:creationId xmlns:a16="http://schemas.microsoft.com/office/drawing/2014/main" id="{F2291269-69F7-4EA3-A880-8D60DCFDD01D}"/>
              </a:ext>
            </a:extLst>
          </p:cNvPr>
          <p:cNvCxnSpPr>
            <a:cxnSpLocks/>
            <a:endCxn id="10" idx="5"/>
          </p:cNvCxnSpPr>
          <p:nvPr/>
        </p:nvCxnSpPr>
        <p:spPr>
          <a:xfrm flipH="1" flipV="1">
            <a:off x="6444188" y="2578146"/>
            <a:ext cx="649767" cy="233593"/>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6" name="Conector recto 85">
            <a:extLst>
              <a:ext uri="{FF2B5EF4-FFF2-40B4-BE49-F238E27FC236}">
                <a16:creationId xmlns:a16="http://schemas.microsoft.com/office/drawing/2014/main" id="{CBF53FF6-8527-4654-86E2-AA269DEFA0E4}"/>
              </a:ext>
            </a:extLst>
          </p:cNvPr>
          <p:cNvCxnSpPr>
            <a:cxnSpLocks/>
            <a:stCxn id="16" idx="1"/>
          </p:cNvCxnSpPr>
          <p:nvPr/>
        </p:nvCxnSpPr>
        <p:spPr>
          <a:xfrm flipH="1" flipV="1">
            <a:off x="5520790" y="3029453"/>
            <a:ext cx="304862" cy="364993"/>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7" name="Conector recto 86">
            <a:extLst>
              <a:ext uri="{FF2B5EF4-FFF2-40B4-BE49-F238E27FC236}">
                <a16:creationId xmlns:a16="http://schemas.microsoft.com/office/drawing/2014/main" id="{16C42AA5-071B-41F8-854D-BD5BDEA4029C}"/>
              </a:ext>
            </a:extLst>
          </p:cNvPr>
          <p:cNvCxnSpPr>
            <a:cxnSpLocks/>
            <a:stCxn id="19" idx="7"/>
          </p:cNvCxnSpPr>
          <p:nvPr/>
        </p:nvCxnSpPr>
        <p:spPr>
          <a:xfrm flipV="1">
            <a:off x="5213339" y="3415033"/>
            <a:ext cx="701115" cy="620681"/>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8" name="Conector recto 87">
            <a:extLst>
              <a:ext uri="{FF2B5EF4-FFF2-40B4-BE49-F238E27FC236}">
                <a16:creationId xmlns:a16="http://schemas.microsoft.com/office/drawing/2014/main" id="{423E0755-C60B-4E5D-BEB9-5ACE149C6988}"/>
              </a:ext>
            </a:extLst>
          </p:cNvPr>
          <p:cNvCxnSpPr>
            <a:cxnSpLocks/>
            <a:stCxn id="14" idx="7"/>
            <a:endCxn id="13" idx="2"/>
          </p:cNvCxnSpPr>
          <p:nvPr/>
        </p:nvCxnSpPr>
        <p:spPr>
          <a:xfrm flipV="1">
            <a:off x="4645567" y="3088825"/>
            <a:ext cx="766085" cy="390678"/>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9" name="Conector recto 88">
            <a:extLst>
              <a:ext uri="{FF2B5EF4-FFF2-40B4-BE49-F238E27FC236}">
                <a16:creationId xmlns:a16="http://schemas.microsoft.com/office/drawing/2014/main" id="{5E977C44-F224-4908-9E98-AC215DAF3474}"/>
              </a:ext>
            </a:extLst>
          </p:cNvPr>
          <p:cNvCxnSpPr>
            <a:cxnSpLocks/>
            <a:endCxn id="19" idx="4"/>
          </p:cNvCxnSpPr>
          <p:nvPr/>
        </p:nvCxnSpPr>
        <p:spPr>
          <a:xfrm flipH="1" flipV="1">
            <a:off x="5144200" y="4189393"/>
            <a:ext cx="274181" cy="214278"/>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 name="Conector recto 89">
            <a:extLst>
              <a:ext uri="{FF2B5EF4-FFF2-40B4-BE49-F238E27FC236}">
                <a16:creationId xmlns:a16="http://schemas.microsoft.com/office/drawing/2014/main" id="{309807A2-E429-4B0A-9A0B-9D862EAA9C23}"/>
              </a:ext>
            </a:extLst>
          </p:cNvPr>
          <p:cNvCxnSpPr>
            <a:cxnSpLocks/>
            <a:endCxn id="17" idx="0"/>
          </p:cNvCxnSpPr>
          <p:nvPr/>
        </p:nvCxnSpPr>
        <p:spPr>
          <a:xfrm>
            <a:off x="5499201" y="4451300"/>
            <a:ext cx="370667" cy="641909"/>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1" name="Triángulo isósceles 90"/>
          <p:cNvSpPr/>
          <p:nvPr/>
        </p:nvSpPr>
        <p:spPr>
          <a:xfrm rot="2216409">
            <a:off x="3375576" y="3407647"/>
            <a:ext cx="1302483" cy="1436522"/>
          </a:xfrm>
          <a:prstGeom prst="triangle">
            <a:avLst>
              <a:gd name="adj" fmla="val 54402"/>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a:p>
        </p:txBody>
      </p:sp>
      <p:pic>
        <p:nvPicPr>
          <p:cNvPr id="4" name="Marcador de contenido 3" descr="Cow Cartoon Dairy · Free vector graphic on Pixabay"/>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03138" y="4143058"/>
            <a:ext cx="426773" cy="507686"/>
          </a:xfrm>
        </p:spPr>
      </p:pic>
      <p:cxnSp>
        <p:nvCxnSpPr>
          <p:cNvPr id="103" name="Conector recto 102"/>
          <p:cNvCxnSpPr>
            <a:stCxn id="15" idx="7"/>
            <a:endCxn id="9" idx="3"/>
          </p:cNvCxnSpPr>
          <p:nvPr/>
        </p:nvCxnSpPr>
        <p:spPr>
          <a:xfrm flipV="1">
            <a:off x="3069656" y="2954126"/>
            <a:ext cx="851451" cy="1270036"/>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4" name="Conector recto 103"/>
          <p:cNvCxnSpPr>
            <a:stCxn id="15" idx="5"/>
            <a:endCxn id="7" idx="1"/>
          </p:cNvCxnSpPr>
          <p:nvPr/>
        </p:nvCxnSpPr>
        <p:spPr>
          <a:xfrm>
            <a:off x="3069655" y="4351473"/>
            <a:ext cx="932624" cy="75441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Elipse 2"/>
          <p:cNvSpPr/>
          <p:nvPr/>
        </p:nvSpPr>
        <p:spPr>
          <a:xfrm>
            <a:off x="6168978" y="2318153"/>
            <a:ext cx="312476" cy="3043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a:p>
        </p:txBody>
      </p:sp>
      <p:cxnSp>
        <p:nvCxnSpPr>
          <p:cNvPr id="92" name="Conector recto 91">
            <a:extLst>
              <a:ext uri="{FF2B5EF4-FFF2-40B4-BE49-F238E27FC236}">
                <a16:creationId xmlns:a16="http://schemas.microsoft.com/office/drawing/2014/main" id="{34E62BB5-CBEC-4CA5-98D7-EBC864B99686}"/>
              </a:ext>
            </a:extLst>
          </p:cNvPr>
          <p:cNvCxnSpPr>
            <a:cxnSpLocks/>
            <a:endCxn id="24" idx="0"/>
          </p:cNvCxnSpPr>
          <p:nvPr/>
        </p:nvCxnSpPr>
        <p:spPr>
          <a:xfrm flipH="1">
            <a:off x="6935744" y="5368593"/>
            <a:ext cx="393104" cy="420222"/>
          </a:xfrm>
          <a:prstGeom prst="line">
            <a:avLst/>
          </a:prstGeom>
          <a:ln w="19050"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ítulo 4"/>
          <p:cNvSpPr>
            <a:spLocks noGrp="1"/>
          </p:cNvSpPr>
          <p:nvPr>
            <p:ph type="title"/>
          </p:nvPr>
        </p:nvSpPr>
        <p:spPr>
          <a:xfrm>
            <a:off x="3603138" y="274638"/>
            <a:ext cx="5083662" cy="611168"/>
          </a:xfrm>
        </p:spPr>
        <p:txBody>
          <a:bodyPr>
            <a:normAutofit fontScale="90000"/>
          </a:bodyPr>
          <a:lstStyle/>
          <a:p>
            <a:r>
              <a:rPr lang="es-PE" sz="3600" b="1" dirty="0" smtClean="0">
                <a:solidFill>
                  <a:srgbClr val="92D050"/>
                </a:solidFill>
              </a:rPr>
              <a:t>Restauración</a:t>
            </a:r>
            <a:br>
              <a:rPr lang="es-PE" sz="3600" b="1" dirty="0" smtClean="0">
                <a:solidFill>
                  <a:srgbClr val="92D050"/>
                </a:solidFill>
              </a:rPr>
            </a:br>
            <a:r>
              <a:rPr lang="es-PE" sz="3600" b="1" dirty="0" smtClean="0">
                <a:solidFill>
                  <a:srgbClr val="92D050"/>
                </a:solidFill>
              </a:rPr>
              <a:t> </a:t>
            </a:r>
            <a:r>
              <a:rPr lang="es-PE" sz="3600" b="1" dirty="0">
                <a:solidFill>
                  <a:srgbClr val="92D050"/>
                </a:solidFill>
              </a:rPr>
              <a:t>y conectividad del paisaje</a:t>
            </a:r>
            <a:endParaRPr lang="es-PE" sz="3600" dirty="0"/>
          </a:p>
        </p:txBody>
      </p:sp>
      <p:sp>
        <p:nvSpPr>
          <p:cNvPr id="93" name="Marcador de contenido 184">
            <a:extLst>
              <a:ext uri="{FF2B5EF4-FFF2-40B4-BE49-F238E27FC236}">
                <a16:creationId xmlns:a16="http://schemas.microsoft.com/office/drawing/2014/main" id="{DBD50675-8608-465A-9C88-3DC798831B5B}"/>
              </a:ext>
            </a:extLst>
          </p:cNvPr>
          <p:cNvSpPr txBox="1">
            <a:spLocks/>
          </p:cNvSpPr>
          <p:nvPr/>
        </p:nvSpPr>
        <p:spPr>
          <a:xfrm>
            <a:off x="35496" y="39944"/>
            <a:ext cx="3055291" cy="6818056"/>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PE" sz="1800" dirty="0" smtClean="0">
                <a:solidFill>
                  <a:schemeClr val="accent1">
                    <a:lumMod val="50000"/>
                  </a:schemeClr>
                </a:solidFill>
              </a:rPr>
              <a:t>Para mantener los beneficios que recibimos de la naturaleza necesitamos mantener un mínimo de área de bosques conectados entre sí. </a:t>
            </a:r>
          </a:p>
          <a:p>
            <a:r>
              <a:rPr lang="es-PE" sz="1800" dirty="0" smtClean="0">
                <a:solidFill>
                  <a:schemeClr val="accent1">
                    <a:lumMod val="50000"/>
                  </a:schemeClr>
                </a:solidFill>
              </a:rPr>
              <a:t>Los </a:t>
            </a:r>
            <a:r>
              <a:rPr lang="es-PE" sz="1800" b="1" dirty="0" smtClean="0">
                <a:solidFill>
                  <a:schemeClr val="accent1">
                    <a:lumMod val="50000"/>
                  </a:schemeClr>
                </a:solidFill>
              </a:rPr>
              <a:t>puntos naranja </a:t>
            </a:r>
            <a:r>
              <a:rPr lang="es-PE" sz="1800" dirty="0" smtClean="0">
                <a:solidFill>
                  <a:schemeClr val="accent1">
                    <a:lumMod val="50000"/>
                  </a:schemeClr>
                </a:solidFill>
              </a:rPr>
              <a:t>de diferentes tamaños representan estos </a:t>
            </a:r>
            <a:r>
              <a:rPr lang="es-PE" sz="1800" b="1" dirty="0" smtClean="0">
                <a:solidFill>
                  <a:schemeClr val="accent1">
                    <a:lumMod val="50000"/>
                  </a:schemeClr>
                </a:solidFill>
              </a:rPr>
              <a:t>núcleos de bosque</a:t>
            </a:r>
            <a:r>
              <a:rPr lang="es-PE" sz="1800" dirty="0" smtClean="0">
                <a:solidFill>
                  <a:schemeClr val="accent1">
                    <a:lumMod val="50000"/>
                  </a:schemeClr>
                </a:solidFill>
              </a:rPr>
              <a:t>, que vamos a reponer y conservar como bosques; </a:t>
            </a:r>
          </a:p>
          <a:p>
            <a:r>
              <a:rPr lang="es-PE" sz="1800" dirty="0" smtClean="0">
                <a:solidFill>
                  <a:schemeClr val="accent1">
                    <a:lumMod val="50000"/>
                  </a:schemeClr>
                </a:solidFill>
              </a:rPr>
              <a:t>El punto azul, es un núcleo de conectividad que podemos </a:t>
            </a:r>
            <a:r>
              <a:rPr lang="es-PE" sz="1800" b="1" dirty="0" smtClean="0">
                <a:solidFill>
                  <a:schemeClr val="accent1">
                    <a:lumMod val="50000"/>
                  </a:schemeClr>
                </a:solidFill>
              </a:rPr>
              <a:t>enriquecer</a:t>
            </a:r>
          </a:p>
          <a:p>
            <a:r>
              <a:rPr lang="es-PE" sz="1800" dirty="0" smtClean="0">
                <a:solidFill>
                  <a:schemeClr val="accent1">
                    <a:lumMod val="50000"/>
                  </a:schemeClr>
                </a:solidFill>
              </a:rPr>
              <a:t>Las </a:t>
            </a:r>
            <a:r>
              <a:rPr lang="es-PE" sz="1800" b="1" dirty="0" smtClean="0">
                <a:solidFill>
                  <a:schemeClr val="accent1">
                    <a:lumMod val="50000"/>
                  </a:schemeClr>
                </a:solidFill>
              </a:rPr>
              <a:t>líneas punteadas </a:t>
            </a:r>
            <a:r>
              <a:rPr lang="es-PE" sz="1800" dirty="0" smtClean="0">
                <a:solidFill>
                  <a:schemeClr val="accent1">
                    <a:lumMod val="50000"/>
                  </a:schemeClr>
                </a:solidFill>
              </a:rPr>
              <a:t>son las </a:t>
            </a:r>
            <a:r>
              <a:rPr lang="es-PE" sz="1800" b="1" dirty="0" smtClean="0">
                <a:solidFill>
                  <a:schemeClr val="accent1">
                    <a:lumMod val="50000"/>
                  </a:schemeClr>
                </a:solidFill>
              </a:rPr>
              <a:t>redes de conectividad (</a:t>
            </a:r>
            <a:r>
              <a:rPr lang="es-PE" sz="1800" b="1" dirty="0" err="1" smtClean="0">
                <a:solidFill>
                  <a:schemeClr val="accent1">
                    <a:lumMod val="50000"/>
                  </a:schemeClr>
                </a:solidFill>
              </a:rPr>
              <a:t>stepping-stones</a:t>
            </a:r>
            <a:r>
              <a:rPr lang="es-PE" sz="1800" b="1" dirty="0" smtClean="0">
                <a:solidFill>
                  <a:schemeClr val="accent1">
                    <a:lumMod val="50000"/>
                  </a:schemeClr>
                </a:solidFill>
              </a:rPr>
              <a:t>) </a:t>
            </a:r>
            <a:r>
              <a:rPr lang="es-PE" sz="1800" dirty="0" smtClean="0">
                <a:solidFill>
                  <a:schemeClr val="accent1">
                    <a:lumMod val="50000"/>
                  </a:schemeClr>
                </a:solidFill>
              </a:rPr>
              <a:t>que vamos a construir a través de los caminos, quebradas y chacras, para conectar los bosques, alrededor de pastos u otros usos.</a:t>
            </a:r>
            <a:endParaRPr lang="en-US" sz="1800" dirty="0">
              <a:solidFill>
                <a:schemeClr val="accent1">
                  <a:lumMod val="50000"/>
                </a:schemeClr>
              </a:solidFill>
            </a:endParaRPr>
          </a:p>
        </p:txBody>
      </p:sp>
    </p:spTree>
    <p:extLst>
      <p:ext uri="{BB962C8B-B14F-4D97-AF65-F5344CB8AC3E}">
        <p14:creationId xmlns:p14="http://schemas.microsoft.com/office/powerpoint/2010/main" val="383730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34018" y="900715"/>
            <a:ext cx="3193349" cy="4512605"/>
          </a:xfrm>
        </p:spPr>
      </p:pic>
      <p:sp>
        <p:nvSpPr>
          <p:cNvPr id="2" name="Título 1"/>
          <p:cNvSpPr>
            <a:spLocks noGrp="1"/>
          </p:cNvSpPr>
          <p:nvPr>
            <p:ph type="title"/>
          </p:nvPr>
        </p:nvSpPr>
        <p:spPr>
          <a:xfrm>
            <a:off x="288760" y="618588"/>
            <a:ext cx="4338482" cy="955639"/>
          </a:xfrm>
          <a:solidFill>
            <a:schemeClr val="bg1">
              <a:lumMod val="95000"/>
            </a:schemeClr>
          </a:solidFill>
        </p:spPr>
        <p:txBody>
          <a:bodyPr>
            <a:normAutofit fontScale="90000"/>
          </a:bodyPr>
          <a:lstStyle/>
          <a:p>
            <a:r>
              <a:rPr lang="es-PE" sz="2609" dirty="0" smtClean="0">
                <a:solidFill>
                  <a:schemeClr val="tx2"/>
                </a:solidFill>
              </a:rPr>
              <a:t>Planes de calidad de vida establecen prioridades para desarrollo de comunidades locales </a:t>
            </a:r>
            <a:endParaRPr lang="es-PE" sz="2609" dirty="0">
              <a:solidFill>
                <a:schemeClr val="tx2"/>
              </a:solidFill>
            </a:endParaRPr>
          </a:p>
        </p:txBody>
      </p:sp>
      <p:graphicFrame>
        <p:nvGraphicFramePr>
          <p:cNvPr id="7" name="Tabla 6"/>
          <p:cNvGraphicFramePr>
            <a:graphicFrameLocks noGrp="1"/>
          </p:cNvGraphicFramePr>
          <p:nvPr>
            <p:extLst/>
          </p:nvPr>
        </p:nvGraphicFramePr>
        <p:xfrm>
          <a:off x="1270974" y="2405970"/>
          <a:ext cx="3356269" cy="2898914"/>
        </p:xfrm>
        <a:graphic>
          <a:graphicData uri="http://schemas.openxmlformats.org/drawingml/2006/table">
            <a:tbl>
              <a:tblPr firstRow="1" firstCol="1" bandRow="1">
                <a:tableStyleId>{5C22544A-7EE6-4342-B048-85BDC9FD1C3A}</a:tableStyleId>
              </a:tblPr>
              <a:tblGrid>
                <a:gridCol w="793323">
                  <a:extLst>
                    <a:ext uri="{9D8B030D-6E8A-4147-A177-3AD203B41FA5}">
                      <a16:colId xmlns:a16="http://schemas.microsoft.com/office/drawing/2014/main" val="4179732210"/>
                    </a:ext>
                  </a:extLst>
                </a:gridCol>
                <a:gridCol w="793323">
                  <a:extLst>
                    <a:ext uri="{9D8B030D-6E8A-4147-A177-3AD203B41FA5}">
                      <a16:colId xmlns:a16="http://schemas.microsoft.com/office/drawing/2014/main" val="3345235878"/>
                    </a:ext>
                  </a:extLst>
                </a:gridCol>
                <a:gridCol w="793323">
                  <a:extLst>
                    <a:ext uri="{9D8B030D-6E8A-4147-A177-3AD203B41FA5}">
                      <a16:colId xmlns:a16="http://schemas.microsoft.com/office/drawing/2014/main" val="641037897"/>
                    </a:ext>
                  </a:extLst>
                </a:gridCol>
                <a:gridCol w="609917">
                  <a:extLst>
                    <a:ext uri="{9D8B030D-6E8A-4147-A177-3AD203B41FA5}">
                      <a16:colId xmlns:a16="http://schemas.microsoft.com/office/drawing/2014/main" val="2484777407"/>
                    </a:ext>
                  </a:extLst>
                </a:gridCol>
                <a:gridCol w="366383">
                  <a:extLst>
                    <a:ext uri="{9D8B030D-6E8A-4147-A177-3AD203B41FA5}">
                      <a16:colId xmlns:a16="http://schemas.microsoft.com/office/drawing/2014/main" val="312916277"/>
                    </a:ext>
                  </a:extLst>
                </a:gridCol>
              </a:tblGrid>
              <a:tr h="512636">
                <a:tc>
                  <a:txBody>
                    <a:bodyPr/>
                    <a:lstStyle/>
                    <a:p>
                      <a:pPr algn="ctr">
                        <a:lnSpc>
                          <a:spcPct val="115000"/>
                        </a:lnSpc>
                        <a:spcAft>
                          <a:spcPts val="0"/>
                        </a:spcAft>
                      </a:pPr>
                      <a:r>
                        <a:rPr lang="en-US" sz="1000" dirty="0">
                          <a:effectLst/>
                        </a:rPr>
                        <a:t>Higher categories</a:t>
                      </a:r>
                      <a:endParaRPr lang="es-PE"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1000">
                          <a:effectLst/>
                        </a:rPr>
                        <a:t>Ecological-economic Zones</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1000" dirty="0">
                          <a:effectLst/>
                        </a:rPr>
                        <a:t>Recommended  Uses</a:t>
                      </a:r>
                      <a:endParaRPr lang="es-PE"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1000">
                          <a:effectLst/>
                        </a:rPr>
                        <a:t>Type of vegetation (*)</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1000" b="1" dirty="0">
                          <a:solidFill>
                            <a:srgbClr val="C00000"/>
                          </a:solidFill>
                          <a:effectLst/>
                        </a:rPr>
                        <a:t>%</a:t>
                      </a:r>
                      <a:endParaRPr lang="es-PE" sz="1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extLst>
                  <a:ext uri="{0D108BD9-81ED-4DB2-BD59-A6C34878D82A}">
                    <a16:rowId xmlns:a16="http://schemas.microsoft.com/office/drawing/2014/main" val="2873322049"/>
                  </a:ext>
                </a:extLst>
              </a:tr>
              <a:tr h="262890">
                <a:tc rowSpan="3">
                  <a:txBody>
                    <a:bodyPr/>
                    <a:lstStyle/>
                    <a:p>
                      <a:pPr algn="ctr">
                        <a:lnSpc>
                          <a:spcPct val="115000"/>
                        </a:lnSpc>
                        <a:spcAft>
                          <a:spcPts val="0"/>
                        </a:spcAft>
                      </a:pPr>
                      <a:r>
                        <a:rPr lang="en-US" sz="1000">
                          <a:effectLst/>
                        </a:rPr>
                        <a:t>Production Zones</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nSpc>
                          <a:spcPct val="115000"/>
                        </a:lnSpc>
                        <a:spcAft>
                          <a:spcPts val="0"/>
                        </a:spcAft>
                      </a:pPr>
                      <a:r>
                        <a:rPr lang="en-US" sz="800" dirty="0">
                          <a:effectLst/>
                        </a:rPr>
                        <a:t>Annual/ mono-culture crops</a:t>
                      </a:r>
                      <a:endParaRPr lang="es-PE"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a:effectLst/>
                        </a:rPr>
                        <a:t>1</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a:effectLst/>
                        </a:rPr>
                        <a:t>T</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r">
                        <a:lnSpc>
                          <a:spcPct val="115000"/>
                        </a:lnSpc>
                        <a:spcAft>
                          <a:spcPts val="0"/>
                        </a:spcAft>
                      </a:pPr>
                      <a:r>
                        <a:rPr lang="en-US" sz="800" b="1" dirty="0">
                          <a:solidFill>
                            <a:srgbClr val="C00000"/>
                          </a:solidFill>
                          <a:effectLst/>
                        </a:rPr>
                        <a:t>0,00</a:t>
                      </a:r>
                      <a:endParaRPr lang="es-PE" sz="1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extLst>
                  <a:ext uri="{0D108BD9-81ED-4DB2-BD59-A6C34878D82A}">
                    <a16:rowId xmlns:a16="http://schemas.microsoft.com/office/drawing/2014/main" val="1528324944"/>
                  </a:ext>
                </a:extLst>
              </a:tr>
              <a:tr h="341966">
                <a:tc vMerge="1">
                  <a:txBody>
                    <a:bodyPr/>
                    <a:lstStyle/>
                    <a:p>
                      <a:endParaRPr lang="es-PE"/>
                    </a:p>
                  </a:txBody>
                  <a:tcPr/>
                </a:tc>
                <a:tc>
                  <a:txBody>
                    <a:bodyPr/>
                    <a:lstStyle/>
                    <a:p>
                      <a:pPr>
                        <a:lnSpc>
                          <a:spcPct val="115000"/>
                        </a:lnSpc>
                        <a:spcAft>
                          <a:spcPts val="0"/>
                        </a:spcAft>
                      </a:pPr>
                      <a:r>
                        <a:rPr lang="en-US" sz="800">
                          <a:effectLst/>
                        </a:rPr>
                        <a:t>Permanent crops</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a:effectLst/>
                        </a:rPr>
                        <a:t>2,3,4,5,6,7,8,12,13, 14,15,16, 17</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a:effectLst/>
                        </a:rPr>
                        <a:t>T</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r">
                        <a:lnSpc>
                          <a:spcPct val="115000"/>
                        </a:lnSpc>
                        <a:spcAft>
                          <a:spcPts val="0"/>
                        </a:spcAft>
                      </a:pPr>
                      <a:r>
                        <a:rPr lang="en-US" sz="800" b="1" dirty="0">
                          <a:solidFill>
                            <a:srgbClr val="C00000"/>
                          </a:solidFill>
                          <a:effectLst/>
                        </a:rPr>
                        <a:t>4,15</a:t>
                      </a:r>
                      <a:endParaRPr lang="es-PE" sz="1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extLst>
                  <a:ext uri="{0D108BD9-81ED-4DB2-BD59-A6C34878D82A}">
                    <a16:rowId xmlns:a16="http://schemas.microsoft.com/office/drawing/2014/main" val="2602029482"/>
                  </a:ext>
                </a:extLst>
              </a:tr>
              <a:tr h="262890">
                <a:tc vMerge="1">
                  <a:txBody>
                    <a:bodyPr/>
                    <a:lstStyle/>
                    <a:p>
                      <a:endParaRPr lang="es-PE"/>
                    </a:p>
                  </a:txBody>
                  <a:tcPr/>
                </a:tc>
                <a:tc>
                  <a:txBody>
                    <a:bodyPr/>
                    <a:lstStyle/>
                    <a:p>
                      <a:pPr>
                        <a:lnSpc>
                          <a:spcPct val="115000"/>
                        </a:lnSpc>
                        <a:spcAft>
                          <a:spcPts val="0"/>
                        </a:spcAft>
                      </a:pPr>
                      <a:r>
                        <a:rPr lang="en-US" sz="800">
                          <a:effectLst/>
                        </a:rPr>
                        <a:t>Forestry </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a:effectLst/>
                        </a:rPr>
                        <a:t>4,5,6,7,12,14,15,16 y 17</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a:effectLst/>
                        </a:rPr>
                        <a:t>N</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r">
                        <a:lnSpc>
                          <a:spcPct val="115000"/>
                        </a:lnSpc>
                        <a:spcAft>
                          <a:spcPts val="0"/>
                        </a:spcAft>
                      </a:pPr>
                      <a:r>
                        <a:rPr lang="en-US" sz="800" b="1" dirty="0">
                          <a:solidFill>
                            <a:srgbClr val="C00000"/>
                          </a:solidFill>
                          <a:effectLst/>
                        </a:rPr>
                        <a:t>43,70</a:t>
                      </a:r>
                      <a:endParaRPr lang="es-PE" sz="1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extLst>
                  <a:ext uri="{0D108BD9-81ED-4DB2-BD59-A6C34878D82A}">
                    <a16:rowId xmlns:a16="http://schemas.microsoft.com/office/drawing/2014/main" val="1651270706"/>
                  </a:ext>
                </a:extLst>
              </a:tr>
              <a:tr h="348672">
                <a:tc rowSpan="2">
                  <a:txBody>
                    <a:bodyPr/>
                    <a:lstStyle/>
                    <a:p>
                      <a:pPr algn="ctr">
                        <a:lnSpc>
                          <a:spcPct val="115000"/>
                        </a:lnSpc>
                        <a:spcAft>
                          <a:spcPts val="0"/>
                        </a:spcAft>
                      </a:pPr>
                      <a:r>
                        <a:rPr lang="en-US" sz="1000">
                          <a:effectLst/>
                        </a:rPr>
                        <a:t>Protection &amp; Conservation areas</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nSpc>
                          <a:spcPct val="115000"/>
                        </a:lnSpc>
                        <a:spcAft>
                          <a:spcPts val="0"/>
                        </a:spcAft>
                      </a:pPr>
                      <a:r>
                        <a:rPr lang="en-US" sz="800">
                          <a:effectLst/>
                        </a:rPr>
                        <a:t>Protection zones</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a:effectLst/>
                        </a:rPr>
                        <a:t>12,14,15 y 17</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dirty="0">
                          <a:effectLst/>
                        </a:rPr>
                        <a:t>N</a:t>
                      </a:r>
                      <a:endParaRPr lang="es-PE"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r">
                        <a:lnSpc>
                          <a:spcPct val="115000"/>
                        </a:lnSpc>
                        <a:spcAft>
                          <a:spcPts val="0"/>
                        </a:spcAft>
                      </a:pPr>
                      <a:r>
                        <a:rPr lang="en-US" sz="800" b="1" dirty="0">
                          <a:solidFill>
                            <a:srgbClr val="C00000"/>
                          </a:solidFill>
                          <a:effectLst/>
                        </a:rPr>
                        <a:t>11,07</a:t>
                      </a:r>
                      <a:endParaRPr lang="es-PE" sz="1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extLst>
                  <a:ext uri="{0D108BD9-81ED-4DB2-BD59-A6C34878D82A}">
                    <a16:rowId xmlns:a16="http://schemas.microsoft.com/office/drawing/2014/main" val="842509829"/>
                  </a:ext>
                </a:extLst>
              </a:tr>
              <a:tr h="262890">
                <a:tc vMerge="1">
                  <a:txBody>
                    <a:bodyPr/>
                    <a:lstStyle/>
                    <a:p>
                      <a:endParaRPr lang="es-PE"/>
                    </a:p>
                  </a:txBody>
                  <a:tcPr/>
                </a:tc>
                <a:tc>
                  <a:txBody>
                    <a:bodyPr/>
                    <a:lstStyle/>
                    <a:p>
                      <a:pPr>
                        <a:lnSpc>
                          <a:spcPct val="115000"/>
                        </a:lnSpc>
                        <a:spcAft>
                          <a:spcPts val="0"/>
                        </a:spcAft>
                      </a:pPr>
                      <a:r>
                        <a:rPr lang="en-US" sz="800">
                          <a:effectLst/>
                        </a:rPr>
                        <a:t>Conservation zones</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a:effectLst/>
                        </a:rPr>
                        <a:t>12,14,15 y 17</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a:effectLst/>
                        </a:rPr>
                        <a:t>N</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r">
                        <a:lnSpc>
                          <a:spcPct val="115000"/>
                        </a:lnSpc>
                        <a:spcAft>
                          <a:spcPts val="0"/>
                        </a:spcAft>
                      </a:pPr>
                      <a:r>
                        <a:rPr lang="en-US" sz="800" b="1" dirty="0">
                          <a:solidFill>
                            <a:srgbClr val="C00000"/>
                          </a:solidFill>
                          <a:effectLst/>
                        </a:rPr>
                        <a:t>4,63</a:t>
                      </a:r>
                      <a:endParaRPr lang="es-PE" sz="1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extLst>
                  <a:ext uri="{0D108BD9-81ED-4DB2-BD59-A6C34878D82A}">
                    <a16:rowId xmlns:a16="http://schemas.microsoft.com/office/drawing/2014/main" val="223738670"/>
                  </a:ext>
                </a:extLst>
              </a:tr>
              <a:tr h="262890">
                <a:tc rowSpan="2">
                  <a:txBody>
                    <a:bodyPr/>
                    <a:lstStyle/>
                    <a:p>
                      <a:pPr algn="ctr">
                        <a:lnSpc>
                          <a:spcPct val="115000"/>
                        </a:lnSpc>
                        <a:spcAft>
                          <a:spcPts val="0"/>
                        </a:spcAft>
                      </a:pPr>
                      <a:r>
                        <a:rPr lang="en-US" sz="1000" dirty="0" smtClean="0">
                          <a:effectLst/>
                        </a:rPr>
                        <a:t>Restoration </a:t>
                      </a:r>
                      <a:r>
                        <a:rPr lang="en-US" sz="1000" dirty="0">
                          <a:effectLst/>
                        </a:rPr>
                        <a:t>Zone</a:t>
                      </a:r>
                      <a:endParaRPr lang="es-PE"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nSpc>
                          <a:spcPct val="115000"/>
                        </a:lnSpc>
                        <a:spcAft>
                          <a:spcPts val="0"/>
                        </a:spcAft>
                      </a:pPr>
                      <a:r>
                        <a:rPr lang="en-US" sz="800">
                          <a:effectLst/>
                        </a:rPr>
                        <a:t>For protection and conservation</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a:effectLst/>
                        </a:rPr>
                        <a:t>12,14,15 y 17</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a:effectLst/>
                        </a:rPr>
                        <a:t>T</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r">
                        <a:lnSpc>
                          <a:spcPct val="115000"/>
                        </a:lnSpc>
                        <a:spcAft>
                          <a:spcPts val="0"/>
                        </a:spcAft>
                      </a:pPr>
                      <a:r>
                        <a:rPr lang="de-DE" sz="800" b="1" dirty="0">
                          <a:solidFill>
                            <a:srgbClr val="C00000"/>
                          </a:solidFill>
                          <a:effectLst/>
                        </a:rPr>
                        <a:t>4,50</a:t>
                      </a:r>
                      <a:endParaRPr lang="es-PE" sz="1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extLst>
                  <a:ext uri="{0D108BD9-81ED-4DB2-BD59-A6C34878D82A}">
                    <a16:rowId xmlns:a16="http://schemas.microsoft.com/office/drawing/2014/main" val="1437630263"/>
                  </a:ext>
                </a:extLst>
              </a:tr>
              <a:tr h="262890">
                <a:tc vMerge="1">
                  <a:txBody>
                    <a:bodyPr/>
                    <a:lstStyle/>
                    <a:p>
                      <a:endParaRPr lang="es-PE"/>
                    </a:p>
                  </a:txBody>
                  <a:tcPr/>
                </a:tc>
                <a:tc>
                  <a:txBody>
                    <a:bodyPr/>
                    <a:lstStyle/>
                    <a:p>
                      <a:pPr>
                        <a:lnSpc>
                          <a:spcPct val="115000"/>
                        </a:lnSpc>
                        <a:spcAft>
                          <a:spcPts val="0"/>
                        </a:spcAft>
                      </a:pPr>
                      <a:r>
                        <a:rPr lang="en-US" sz="800">
                          <a:effectLst/>
                        </a:rPr>
                        <a:t>For forestry production</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a:effectLst/>
                        </a:rPr>
                        <a:t>4,5,6,12,14,15, 17</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a:effectLst/>
                        </a:rPr>
                        <a:t>T</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r">
                        <a:lnSpc>
                          <a:spcPct val="115000"/>
                        </a:lnSpc>
                        <a:spcAft>
                          <a:spcPts val="0"/>
                        </a:spcAft>
                      </a:pPr>
                      <a:r>
                        <a:rPr lang="en-US" sz="800" b="1" dirty="0">
                          <a:solidFill>
                            <a:srgbClr val="C00000"/>
                          </a:solidFill>
                          <a:effectLst/>
                        </a:rPr>
                        <a:t>31,50</a:t>
                      </a:r>
                      <a:endParaRPr lang="es-PE" sz="1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extLst>
                  <a:ext uri="{0D108BD9-81ED-4DB2-BD59-A6C34878D82A}">
                    <a16:rowId xmlns:a16="http://schemas.microsoft.com/office/drawing/2014/main" val="1471467330"/>
                  </a:ext>
                </a:extLst>
              </a:tr>
              <a:tr h="262890">
                <a:tc>
                  <a:txBody>
                    <a:bodyPr/>
                    <a:lstStyle/>
                    <a:p>
                      <a:pPr>
                        <a:lnSpc>
                          <a:spcPct val="115000"/>
                        </a:lnSpc>
                        <a:spcAft>
                          <a:spcPts val="0"/>
                        </a:spcAft>
                      </a:pPr>
                      <a:r>
                        <a:rPr lang="en-US" sz="1000">
                          <a:effectLst/>
                        </a:rPr>
                        <a:t>Urban areas</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nSpc>
                          <a:spcPct val="115000"/>
                        </a:lnSpc>
                        <a:spcAft>
                          <a:spcPts val="0"/>
                        </a:spcAft>
                      </a:pPr>
                      <a:r>
                        <a:rPr lang="en-US" sz="800">
                          <a:effectLst/>
                        </a:rPr>
                        <a:t>Human settlements</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dirty="0">
                          <a:effectLst/>
                        </a:rPr>
                        <a:t>12,14,15,17, 18</a:t>
                      </a:r>
                      <a:endParaRPr lang="es-PE"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ctr">
                        <a:lnSpc>
                          <a:spcPct val="115000"/>
                        </a:lnSpc>
                        <a:spcAft>
                          <a:spcPts val="0"/>
                        </a:spcAft>
                      </a:pPr>
                      <a:r>
                        <a:rPr lang="en-US" sz="800">
                          <a:effectLst/>
                        </a:rPr>
                        <a:t>T</a:t>
                      </a:r>
                      <a:endParaRPr lang="es-P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tc>
                  <a:txBody>
                    <a:bodyPr/>
                    <a:lstStyle/>
                    <a:p>
                      <a:pPr algn="r">
                        <a:lnSpc>
                          <a:spcPct val="115000"/>
                        </a:lnSpc>
                        <a:spcAft>
                          <a:spcPts val="0"/>
                        </a:spcAft>
                      </a:pPr>
                      <a:r>
                        <a:rPr lang="en-US" sz="800" b="1" dirty="0">
                          <a:solidFill>
                            <a:srgbClr val="C00000"/>
                          </a:solidFill>
                          <a:effectLst/>
                        </a:rPr>
                        <a:t>0,47</a:t>
                      </a:r>
                      <a:endParaRPr lang="es-PE" sz="1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5004" marR="25004" marT="0" marB="0" anchor="ctr"/>
                </a:tc>
                <a:extLst>
                  <a:ext uri="{0D108BD9-81ED-4DB2-BD59-A6C34878D82A}">
                    <a16:rowId xmlns:a16="http://schemas.microsoft.com/office/drawing/2014/main" val="3702010526"/>
                  </a:ext>
                </a:extLst>
              </a:tr>
            </a:tbl>
          </a:graphicData>
        </a:graphic>
      </p:graphicFrame>
      <p:sp>
        <p:nvSpPr>
          <p:cNvPr id="8" name="CuadroTexto 7"/>
          <p:cNvSpPr txBox="1"/>
          <p:nvPr/>
        </p:nvSpPr>
        <p:spPr>
          <a:xfrm>
            <a:off x="1270974" y="5206377"/>
            <a:ext cx="4596130" cy="735073"/>
          </a:xfrm>
          <a:prstGeom prst="rect">
            <a:avLst/>
          </a:prstGeom>
          <a:noFill/>
        </p:spPr>
        <p:txBody>
          <a:bodyPr wrap="none" rtlCol="0">
            <a:spAutoFit/>
          </a:bodyPr>
          <a:lstStyle/>
          <a:p>
            <a:r>
              <a:rPr lang="en-US" sz="718" dirty="0"/>
              <a:t>(*) N = areas with natural original vegetation (forest) cover; T = areas of secondary forest or different vegetation.</a:t>
            </a:r>
            <a:endParaRPr lang="es-PE" sz="718" dirty="0"/>
          </a:p>
          <a:p>
            <a:r>
              <a:rPr lang="en-US" sz="718" dirty="0"/>
              <a:t>1 Annual crops; 2 Perennial monoculture; 3 Ranching (cattle); 4 Timber for self-consumption; 5 Commercial timber; </a:t>
            </a:r>
          </a:p>
          <a:p>
            <a:r>
              <a:rPr lang="en-US" sz="718" dirty="0"/>
              <a:t>6 Non-timber forest products; 7 Agroforestry; 8 </a:t>
            </a:r>
            <a:r>
              <a:rPr lang="en-US" sz="718" dirty="0" err="1"/>
              <a:t>Agrosilvipasture</a:t>
            </a:r>
            <a:r>
              <a:rPr lang="en-US" sz="718" dirty="0"/>
              <a:t>; 9 Self-consumption fisheries; 10 Commercial fishing; </a:t>
            </a:r>
          </a:p>
          <a:p>
            <a:r>
              <a:rPr lang="en-US" sz="718" dirty="0"/>
              <a:t>11 Extensive aquaculture; 12 Tourism; 13 Mining; 14 Conservation; 15 Reforestation; 16 Subsistence hunting; </a:t>
            </a:r>
          </a:p>
          <a:p>
            <a:r>
              <a:rPr lang="en-US" sz="718" dirty="0"/>
              <a:t>18 Road infrastructure; 19 Industrial/urban infrastructure; 20 Oil activity.</a:t>
            </a:r>
            <a:endParaRPr lang="es-PE" sz="718" dirty="0"/>
          </a:p>
          <a:p>
            <a:endParaRPr lang="es-PE" sz="587" dirty="0"/>
          </a:p>
        </p:txBody>
      </p:sp>
      <p:pic>
        <p:nvPicPr>
          <p:cNvPr id="9" name="Picture 3" descr="Fuente_Pollin.png"/>
          <p:cNvPicPr/>
          <p:nvPr/>
        </p:nvPicPr>
        <p:blipFill>
          <a:blip r:embed="rId4" cstate="print"/>
          <a:srcRect t="25386"/>
          <a:stretch>
            <a:fillRect/>
          </a:stretch>
        </p:blipFill>
        <p:spPr>
          <a:xfrm>
            <a:off x="4627242" y="2022478"/>
            <a:ext cx="3169408" cy="3702458"/>
          </a:xfrm>
          <a:prstGeom prst="rect">
            <a:avLst/>
          </a:prstGeom>
        </p:spPr>
      </p:pic>
    </p:spTree>
    <p:extLst>
      <p:ext uri="{BB962C8B-B14F-4D97-AF65-F5344CB8AC3E}">
        <p14:creationId xmlns:p14="http://schemas.microsoft.com/office/powerpoint/2010/main" val="48961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1269085" y="1174868"/>
          <a:ext cx="6624320" cy="4681081"/>
        </p:xfrm>
        <a:graphic>
          <a:graphicData uri="http://schemas.openxmlformats.org/presentationml/2006/ole">
            <mc:AlternateContent xmlns:mc="http://schemas.openxmlformats.org/markup-compatibility/2006">
              <mc:Choice xmlns:v="urn:schemas-microsoft-com:vml" Requires="v">
                <p:oleObj spid="_x0000_s2060" name="Acrobat Document" r:id="rId3" imgW="8020016" imgH="5667355" progId="AcroExch.Document.DC">
                  <p:embed/>
                </p:oleObj>
              </mc:Choice>
              <mc:Fallback>
                <p:oleObj name="Acrobat Document" r:id="rId3" imgW="8020016" imgH="5667355" progId="AcroExch.Document.DC">
                  <p:embed/>
                  <p:pic>
                    <p:nvPicPr>
                      <p:cNvPr id="4" name="Object 3"/>
                      <p:cNvPicPr/>
                      <p:nvPr/>
                    </p:nvPicPr>
                    <p:blipFill>
                      <a:blip r:embed="rId4"/>
                      <a:stretch>
                        <a:fillRect/>
                      </a:stretch>
                    </p:blipFill>
                    <p:spPr>
                      <a:xfrm>
                        <a:off x="1269085" y="1174868"/>
                        <a:ext cx="6624320" cy="4681081"/>
                      </a:xfrm>
                      <a:prstGeom prst="rect">
                        <a:avLst/>
                      </a:prstGeom>
                      <a:ln w="38100">
                        <a:solidFill>
                          <a:srgbClr val="F40CA7"/>
                        </a:solidFill>
                      </a:ln>
                    </p:spPr>
                  </p:pic>
                </p:oleObj>
              </mc:Fallback>
            </mc:AlternateContent>
          </a:graphicData>
        </a:graphic>
      </p:graphicFrame>
      <p:sp>
        <p:nvSpPr>
          <p:cNvPr id="7" name="Oval 6"/>
          <p:cNvSpPr/>
          <p:nvPr/>
        </p:nvSpPr>
        <p:spPr>
          <a:xfrm>
            <a:off x="2804421" y="3608495"/>
            <a:ext cx="186175" cy="1861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2"/>
          </a:p>
        </p:txBody>
      </p:sp>
      <p:sp>
        <p:nvSpPr>
          <p:cNvPr id="9" name="Oval 8"/>
          <p:cNvSpPr/>
          <p:nvPr/>
        </p:nvSpPr>
        <p:spPr>
          <a:xfrm>
            <a:off x="3445689" y="3422321"/>
            <a:ext cx="186175" cy="1861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2"/>
          </a:p>
        </p:txBody>
      </p:sp>
      <p:sp>
        <p:nvSpPr>
          <p:cNvPr id="10" name="Oval 9"/>
          <p:cNvSpPr/>
          <p:nvPr/>
        </p:nvSpPr>
        <p:spPr>
          <a:xfrm>
            <a:off x="3166427" y="4198047"/>
            <a:ext cx="186175" cy="1861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2"/>
          </a:p>
        </p:txBody>
      </p:sp>
      <p:sp>
        <p:nvSpPr>
          <p:cNvPr id="11" name="Freeform 10"/>
          <p:cNvSpPr/>
          <p:nvPr/>
        </p:nvSpPr>
        <p:spPr>
          <a:xfrm>
            <a:off x="2918194" y="3122374"/>
            <a:ext cx="1096361" cy="1437680"/>
          </a:xfrm>
          <a:custGeom>
            <a:avLst/>
            <a:gdLst>
              <a:gd name="connsiteX0" fmla="*/ 609600 w 1615440"/>
              <a:gd name="connsiteY0" fmla="*/ 0 h 2118360"/>
              <a:gd name="connsiteX1" fmla="*/ 685800 w 1615440"/>
              <a:gd name="connsiteY1" fmla="*/ 106680 h 2118360"/>
              <a:gd name="connsiteX2" fmla="*/ 746760 w 1615440"/>
              <a:gd name="connsiteY2" fmla="*/ 182880 h 2118360"/>
              <a:gd name="connsiteX3" fmla="*/ 807720 w 1615440"/>
              <a:gd name="connsiteY3" fmla="*/ 289560 h 2118360"/>
              <a:gd name="connsiteX4" fmla="*/ 868680 w 1615440"/>
              <a:gd name="connsiteY4" fmla="*/ 426720 h 2118360"/>
              <a:gd name="connsiteX5" fmla="*/ 868680 w 1615440"/>
              <a:gd name="connsiteY5" fmla="*/ 579120 h 2118360"/>
              <a:gd name="connsiteX6" fmla="*/ 853440 w 1615440"/>
              <a:gd name="connsiteY6" fmla="*/ 624840 h 2118360"/>
              <a:gd name="connsiteX7" fmla="*/ 807720 w 1615440"/>
              <a:gd name="connsiteY7" fmla="*/ 640080 h 2118360"/>
              <a:gd name="connsiteX8" fmla="*/ 731520 w 1615440"/>
              <a:gd name="connsiteY8" fmla="*/ 655320 h 2118360"/>
              <a:gd name="connsiteX9" fmla="*/ 304800 w 1615440"/>
              <a:gd name="connsiteY9" fmla="*/ 685800 h 2118360"/>
              <a:gd name="connsiteX10" fmla="*/ 167640 w 1615440"/>
              <a:gd name="connsiteY10" fmla="*/ 731520 h 2118360"/>
              <a:gd name="connsiteX11" fmla="*/ 76200 w 1615440"/>
              <a:gd name="connsiteY11" fmla="*/ 762000 h 2118360"/>
              <a:gd name="connsiteX12" fmla="*/ 30480 w 1615440"/>
              <a:gd name="connsiteY12" fmla="*/ 777240 h 2118360"/>
              <a:gd name="connsiteX13" fmla="*/ 0 w 1615440"/>
              <a:gd name="connsiteY13" fmla="*/ 1005840 h 2118360"/>
              <a:gd name="connsiteX14" fmla="*/ 30480 w 1615440"/>
              <a:gd name="connsiteY14" fmla="*/ 1143000 h 2118360"/>
              <a:gd name="connsiteX15" fmla="*/ 60960 w 1615440"/>
              <a:gd name="connsiteY15" fmla="*/ 1234440 h 2118360"/>
              <a:gd name="connsiteX16" fmla="*/ 91440 w 1615440"/>
              <a:gd name="connsiteY16" fmla="*/ 1280160 h 2118360"/>
              <a:gd name="connsiteX17" fmla="*/ 152400 w 1615440"/>
              <a:gd name="connsiteY17" fmla="*/ 1417320 h 2118360"/>
              <a:gd name="connsiteX18" fmla="*/ 198120 w 1615440"/>
              <a:gd name="connsiteY18" fmla="*/ 1447800 h 2118360"/>
              <a:gd name="connsiteX19" fmla="*/ 243840 w 1615440"/>
              <a:gd name="connsiteY19" fmla="*/ 1539240 h 2118360"/>
              <a:gd name="connsiteX20" fmla="*/ 289560 w 1615440"/>
              <a:gd name="connsiteY20" fmla="*/ 1554480 h 2118360"/>
              <a:gd name="connsiteX21" fmla="*/ 365760 w 1615440"/>
              <a:gd name="connsiteY21" fmla="*/ 1645920 h 2118360"/>
              <a:gd name="connsiteX22" fmla="*/ 457200 w 1615440"/>
              <a:gd name="connsiteY22" fmla="*/ 1676400 h 2118360"/>
              <a:gd name="connsiteX23" fmla="*/ 487680 w 1615440"/>
              <a:gd name="connsiteY23" fmla="*/ 1722120 h 2118360"/>
              <a:gd name="connsiteX24" fmla="*/ 533400 w 1615440"/>
              <a:gd name="connsiteY24" fmla="*/ 1737360 h 2118360"/>
              <a:gd name="connsiteX25" fmla="*/ 701040 w 1615440"/>
              <a:gd name="connsiteY25" fmla="*/ 1767840 h 2118360"/>
              <a:gd name="connsiteX26" fmla="*/ 746760 w 1615440"/>
              <a:gd name="connsiteY26" fmla="*/ 1783080 h 2118360"/>
              <a:gd name="connsiteX27" fmla="*/ 822960 w 1615440"/>
              <a:gd name="connsiteY27" fmla="*/ 1874520 h 2118360"/>
              <a:gd name="connsiteX28" fmla="*/ 868680 w 1615440"/>
              <a:gd name="connsiteY28" fmla="*/ 1889760 h 2118360"/>
              <a:gd name="connsiteX29" fmla="*/ 914400 w 1615440"/>
              <a:gd name="connsiteY29" fmla="*/ 1920240 h 2118360"/>
              <a:gd name="connsiteX30" fmla="*/ 1005840 w 1615440"/>
              <a:gd name="connsiteY30" fmla="*/ 1950720 h 2118360"/>
              <a:gd name="connsiteX31" fmla="*/ 1051560 w 1615440"/>
              <a:gd name="connsiteY31" fmla="*/ 1965960 h 2118360"/>
              <a:gd name="connsiteX32" fmla="*/ 1249680 w 1615440"/>
              <a:gd name="connsiteY32" fmla="*/ 1996440 h 2118360"/>
              <a:gd name="connsiteX33" fmla="*/ 1341120 w 1615440"/>
              <a:gd name="connsiteY33" fmla="*/ 2026920 h 2118360"/>
              <a:gd name="connsiteX34" fmla="*/ 1386840 w 1615440"/>
              <a:gd name="connsiteY34" fmla="*/ 2057400 h 2118360"/>
              <a:gd name="connsiteX35" fmla="*/ 1478280 w 1615440"/>
              <a:gd name="connsiteY35" fmla="*/ 2087880 h 2118360"/>
              <a:gd name="connsiteX36" fmla="*/ 1524000 w 1615440"/>
              <a:gd name="connsiteY36" fmla="*/ 2103120 h 2118360"/>
              <a:gd name="connsiteX37" fmla="*/ 1615440 w 1615440"/>
              <a:gd name="connsiteY37" fmla="*/ 2118360 h 211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5440" h="2118360">
                <a:moveTo>
                  <a:pt x="609600" y="0"/>
                </a:moveTo>
                <a:cubicBezTo>
                  <a:pt x="635000" y="35560"/>
                  <a:pt x="659580" y="71720"/>
                  <a:pt x="685800" y="106680"/>
                </a:cubicBezTo>
                <a:cubicBezTo>
                  <a:pt x="705317" y="132702"/>
                  <a:pt x="730963" y="154446"/>
                  <a:pt x="746760" y="182880"/>
                </a:cubicBezTo>
                <a:cubicBezTo>
                  <a:pt x="823512" y="321034"/>
                  <a:pt x="689273" y="171113"/>
                  <a:pt x="807720" y="289560"/>
                </a:cubicBezTo>
                <a:cubicBezTo>
                  <a:pt x="843992" y="398376"/>
                  <a:pt x="820378" y="354267"/>
                  <a:pt x="868680" y="426720"/>
                </a:cubicBezTo>
                <a:cubicBezTo>
                  <a:pt x="885598" y="528229"/>
                  <a:pt x="892611" y="495361"/>
                  <a:pt x="868680" y="579120"/>
                </a:cubicBezTo>
                <a:cubicBezTo>
                  <a:pt x="864267" y="594566"/>
                  <a:pt x="864799" y="613481"/>
                  <a:pt x="853440" y="624840"/>
                </a:cubicBezTo>
                <a:cubicBezTo>
                  <a:pt x="842081" y="636199"/>
                  <a:pt x="823305" y="636184"/>
                  <a:pt x="807720" y="640080"/>
                </a:cubicBezTo>
                <a:cubicBezTo>
                  <a:pt x="782590" y="646362"/>
                  <a:pt x="757317" y="652975"/>
                  <a:pt x="731520" y="655320"/>
                </a:cubicBezTo>
                <a:cubicBezTo>
                  <a:pt x="589503" y="668231"/>
                  <a:pt x="304800" y="685800"/>
                  <a:pt x="304800" y="685800"/>
                </a:cubicBezTo>
                <a:cubicBezTo>
                  <a:pt x="193033" y="741683"/>
                  <a:pt x="297630" y="696068"/>
                  <a:pt x="167640" y="731520"/>
                </a:cubicBezTo>
                <a:cubicBezTo>
                  <a:pt x="136643" y="739974"/>
                  <a:pt x="106680" y="751840"/>
                  <a:pt x="76200" y="762000"/>
                </a:cubicBezTo>
                <a:lnTo>
                  <a:pt x="30480" y="777240"/>
                </a:lnTo>
                <a:cubicBezTo>
                  <a:pt x="249" y="867934"/>
                  <a:pt x="0" y="856673"/>
                  <a:pt x="0" y="1005840"/>
                </a:cubicBezTo>
                <a:cubicBezTo>
                  <a:pt x="0" y="1020342"/>
                  <a:pt x="24602" y="1123408"/>
                  <a:pt x="30480" y="1143000"/>
                </a:cubicBezTo>
                <a:cubicBezTo>
                  <a:pt x="39712" y="1173774"/>
                  <a:pt x="43138" y="1207707"/>
                  <a:pt x="60960" y="1234440"/>
                </a:cubicBezTo>
                <a:cubicBezTo>
                  <a:pt x="71120" y="1249680"/>
                  <a:pt x="84001" y="1263422"/>
                  <a:pt x="91440" y="1280160"/>
                </a:cubicBezTo>
                <a:cubicBezTo>
                  <a:pt x="115585" y="1334485"/>
                  <a:pt x="111012" y="1375932"/>
                  <a:pt x="152400" y="1417320"/>
                </a:cubicBezTo>
                <a:cubicBezTo>
                  <a:pt x="165352" y="1430272"/>
                  <a:pt x="182880" y="1437640"/>
                  <a:pt x="198120" y="1447800"/>
                </a:cubicBezTo>
                <a:cubicBezTo>
                  <a:pt x="208160" y="1477919"/>
                  <a:pt x="216983" y="1517754"/>
                  <a:pt x="243840" y="1539240"/>
                </a:cubicBezTo>
                <a:cubicBezTo>
                  <a:pt x="256384" y="1549275"/>
                  <a:pt x="274320" y="1549400"/>
                  <a:pt x="289560" y="1554480"/>
                </a:cubicBezTo>
                <a:cubicBezTo>
                  <a:pt x="308531" y="1582937"/>
                  <a:pt x="334699" y="1628664"/>
                  <a:pt x="365760" y="1645920"/>
                </a:cubicBezTo>
                <a:cubicBezTo>
                  <a:pt x="393846" y="1661523"/>
                  <a:pt x="457200" y="1676400"/>
                  <a:pt x="457200" y="1676400"/>
                </a:cubicBezTo>
                <a:cubicBezTo>
                  <a:pt x="467360" y="1691640"/>
                  <a:pt x="473377" y="1710678"/>
                  <a:pt x="487680" y="1722120"/>
                </a:cubicBezTo>
                <a:cubicBezTo>
                  <a:pt x="500224" y="1732155"/>
                  <a:pt x="517954" y="1732947"/>
                  <a:pt x="533400" y="1737360"/>
                </a:cubicBezTo>
                <a:cubicBezTo>
                  <a:pt x="605256" y="1757890"/>
                  <a:pt x="614703" y="1755506"/>
                  <a:pt x="701040" y="1767840"/>
                </a:cubicBezTo>
                <a:cubicBezTo>
                  <a:pt x="716280" y="1772920"/>
                  <a:pt x="734216" y="1773045"/>
                  <a:pt x="746760" y="1783080"/>
                </a:cubicBezTo>
                <a:cubicBezTo>
                  <a:pt x="887327" y="1895534"/>
                  <a:pt x="648817" y="1758425"/>
                  <a:pt x="822960" y="1874520"/>
                </a:cubicBezTo>
                <a:cubicBezTo>
                  <a:pt x="836326" y="1883431"/>
                  <a:pt x="854312" y="1882576"/>
                  <a:pt x="868680" y="1889760"/>
                </a:cubicBezTo>
                <a:cubicBezTo>
                  <a:pt x="885063" y="1897951"/>
                  <a:pt x="897662" y="1912801"/>
                  <a:pt x="914400" y="1920240"/>
                </a:cubicBezTo>
                <a:cubicBezTo>
                  <a:pt x="943760" y="1933289"/>
                  <a:pt x="975360" y="1940560"/>
                  <a:pt x="1005840" y="1950720"/>
                </a:cubicBezTo>
                <a:cubicBezTo>
                  <a:pt x="1021080" y="1955800"/>
                  <a:pt x="1035808" y="1962810"/>
                  <a:pt x="1051560" y="1965960"/>
                </a:cubicBezTo>
                <a:cubicBezTo>
                  <a:pt x="1167921" y="1989232"/>
                  <a:pt x="1102057" y="1977987"/>
                  <a:pt x="1249680" y="1996440"/>
                </a:cubicBezTo>
                <a:cubicBezTo>
                  <a:pt x="1280160" y="2006600"/>
                  <a:pt x="1314387" y="2009098"/>
                  <a:pt x="1341120" y="2026920"/>
                </a:cubicBezTo>
                <a:cubicBezTo>
                  <a:pt x="1356360" y="2037080"/>
                  <a:pt x="1370102" y="2049961"/>
                  <a:pt x="1386840" y="2057400"/>
                </a:cubicBezTo>
                <a:cubicBezTo>
                  <a:pt x="1416200" y="2070449"/>
                  <a:pt x="1447800" y="2077720"/>
                  <a:pt x="1478280" y="2087880"/>
                </a:cubicBezTo>
                <a:cubicBezTo>
                  <a:pt x="1493520" y="2092960"/>
                  <a:pt x="1508154" y="2100479"/>
                  <a:pt x="1524000" y="2103120"/>
                </a:cubicBezTo>
                <a:lnTo>
                  <a:pt x="1615440" y="2118360"/>
                </a:lnTo>
              </a:path>
            </a:pathLst>
          </a:custGeom>
          <a:noFill/>
          <a:ln w="31750">
            <a:solidFill>
              <a:srgbClr val="301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2"/>
          </a:p>
        </p:txBody>
      </p:sp>
      <p:sp>
        <p:nvSpPr>
          <p:cNvPr id="12" name="Freeform 11"/>
          <p:cNvSpPr/>
          <p:nvPr/>
        </p:nvSpPr>
        <p:spPr>
          <a:xfrm>
            <a:off x="3600834" y="3277519"/>
            <a:ext cx="610238" cy="227546"/>
          </a:xfrm>
          <a:custGeom>
            <a:avLst/>
            <a:gdLst>
              <a:gd name="connsiteX0" fmla="*/ 0 w 899160"/>
              <a:gd name="connsiteY0" fmla="*/ 335280 h 335280"/>
              <a:gd name="connsiteX1" fmla="*/ 426720 w 899160"/>
              <a:gd name="connsiteY1" fmla="*/ 182880 h 335280"/>
              <a:gd name="connsiteX2" fmla="*/ 457200 w 899160"/>
              <a:gd name="connsiteY2" fmla="*/ 137160 h 335280"/>
              <a:gd name="connsiteX3" fmla="*/ 670560 w 899160"/>
              <a:gd name="connsiteY3" fmla="*/ 91440 h 335280"/>
              <a:gd name="connsiteX4" fmla="*/ 762000 w 899160"/>
              <a:gd name="connsiteY4" fmla="*/ 60960 h 335280"/>
              <a:gd name="connsiteX5" fmla="*/ 868680 w 899160"/>
              <a:gd name="connsiteY5" fmla="*/ 30480 h 335280"/>
              <a:gd name="connsiteX6" fmla="*/ 899160 w 899160"/>
              <a:gd name="connsiteY6" fmla="*/ 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160" h="335280">
                <a:moveTo>
                  <a:pt x="0" y="335280"/>
                </a:moveTo>
                <a:cubicBezTo>
                  <a:pt x="142240" y="284480"/>
                  <a:pt x="342938" y="308552"/>
                  <a:pt x="426720" y="182880"/>
                </a:cubicBezTo>
                <a:cubicBezTo>
                  <a:pt x="436880" y="167640"/>
                  <a:pt x="441668" y="146868"/>
                  <a:pt x="457200" y="137160"/>
                </a:cubicBezTo>
                <a:cubicBezTo>
                  <a:pt x="511489" y="103229"/>
                  <a:pt x="613647" y="98554"/>
                  <a:pt x="670560" y="91440"/>
                </a:cubicBezTo>
                <a:cubicBezTo>
                  <a:pt x="701040" y="81280"/>
                  <a:pt x="730831" y="68752"/>
                  <a:pt x="762000" y="60960"/>
                </a:cubicBezTo>
                <a:cubicBezTo>
                  <a:pt x="773387" y="58113"/>
                  <a:pt x="853063" y="39850"/>
                  <a:pt x="868680" y="30480"/>
                </a:cubicBezTo>
                <a:cubicBezTo>
                  <a:pt x="881001" y="23088"/>
                  <a:pt x="889000" y="10160"/>
                  <a:pt x="899160" y="0"/>
                </a:cubicBezTo>
              </a:path>
            </a:pathLst>
          </a:custGeom>
          <a:noFill/>
          <a:ln w="31750">
            <a:solidFill>
              <a:srgbClr val="301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2"/>
          </a:p>
        </p:txBody>
      </p:sp>
      <p:sp>
        <p:nvSpPr>
          <p:cNvPr id="13" name="Freeform 12"/>
          <p:cNvSpPr/>
          <p:nvPr/>
        </p:nvSpPr>
        <p:spPr>
          <a:xfrm>
            <a:off x="3330140" y="3525752"/>
            <a:ext cx="1573914" cy="738688"/>
          </a:xfrm>
          <a:custGeom>
            <a:avLst/>
            <a:gdLst>
              <a:gd name="connsiteX0" fmla="*/ 1115134 w 2319094"/>
              <a:gd name="connsiteY0" fmla="*/ 944880 h 1088425"/>
              <a:gd name="connsiteX1" fmla="*/ 1206574 w 2319094"/>
              <a:gd name="connsiteY1" fmla="*/ 822960 h 1088425"/>
              <a:gd name="connsiteX2" fmla="*/ 1221814 w 2319094"/>
              <a:gd name="connsiteY2" fmla="*/ 777240 h 1088425"/>
              <a:gd name="connsiteX3" fmla="*/ 1298014 w 2319094"/>
              <a:gd name="connsiteY3" fmla="*/ 685800 h 1088425"/>
              <a:gd name="connsiteX4" fmla="*/ 1328494 w 2319094"/>
              <a:gd name="connsiteY4" fmla="*/ 594360 h 1088425"/>
              <a:gd name="connsiteX5" fmla="*/ 1343734 w 2319094"/>
              <a:gd name="connsiteY5" fmla="*/ 548640 h 1088425"/>
              <a:gd name="connsiteX6" fmla="*/ 1374214 w 2319094"/>
              <a:gd name="connsiteY6" fmla="*/ 502920 h 1088425"/>
              <a:gd name="connsiteX7" fmla="*/ 1404694 w 2319094"/>
              <a:gd name="connsiteY7" fmla="*/ 411480 h 1088425"/>
              <a:gd name="connsiteX8" fmla="*/ 1419934 w 2319094"/>
              <a:gd name="connsiteY8" fmla="*/ 365760 h 1088425"/>
              <a:gd name="connsiteX9" fmla="*/ 1450414 w 2319094"/>
              <a:gd name="connsiteY9" fmla="*/ 304800 h 1088425"/>
              <a:gd name="connsiteX10" fmla="*/ 1465654 w 2319094"/>
              <a:gd name="connsiteY10" fmla="*/ 259080 h 1088425"/>
              <a:gd name="connsiteX11" fmla="*/ 1496134 w 2319094"/>
              <a:gd name="connsiteY11" fmla="*/ 213360 h 1088425"/>
              <a:gd name="connsiteX12" fmla="*/ 1450414 w 2319094"/>
              <a:gd name="connsiteY12" fmla="*/ 0 h 1088425"/>
              <a:gd name="connsiteX13" fmla="*/ 490294 w 2319094"/>
              <a:gd name="connsiteY13" fmla="*/ 15240 h 1088425"/>
              <a:gd name="connsiteX14" fmla="*/ 398854 w 2319094"/>
              <a:gd name="connsiteY14" fmla="*/ 45720 h 1088425"/>
              <a:gd name="connsiteX15" fmla="*/ 353134 w 2319094"/>
              <a:gd name="connsiteY15" fmla="*/ 259080 h 1088425"/>
              <a:gd name="connsiteX16" fmla="*/ 307414 w 2319094"/>
              <a:gd name="connsiteY16" fmla="*/ 441960 h 1088425"/>
              <a:gd name="connsiteX17" fmla="*/ 246454 w 2319094"/>
              <a:gd name="connsiteY17" fmla="*/ 533400 h 1088425"/>
              <a:gd name="connsiteX18" fmla="*/ 200734 w 2319094"/>
              <a:gd name="connsiteY18" fmla="*/ 624840 h 1088425"/>
              <a:gd name="connsiteX19" fmla="*/ 185494 w 2319094"/>
              <a:gd name="connsiteY19" fmla="*/ 716280 h 1088425"/>
              <a:gd name="connsiteX20" fmla="*/ 139774 w 2319094"/>
              <a:gd name="connsiteY20" fmla="*/ 868680 h 1088425"/>
              <a:gd name="connsiteX21" fmla="*/ 124534 w 2319094"/>
              <a:gd name="connsiteY21" fmla="*/ 914400 h 1088425"/>
              <a:gd name="connsiteX22" fmla="*/ 109294 w 2319094"/>
              <a:gd name="connsiteY22" fmla="*/ 960120 h 1088425"/>
              <a:gd name="connsiteX23" fmla="*/ 17854 w 2319094"/>
              <a:gd name="connsiteY23" fmla="*/ 1021080 h 1088425"/>
              <a:gd name="connsiteX24" fmla="*/ 231214 w 2319094"/>
              <a:gd name="connsiteY24" fmla="*/ 1051560 h 1088425"/>
              <a:gd name="connsiteX25" fmla="*/ 901774 w 2319094"/>
              <a:gd name="connsiteY25" fmla="*/ 1021080 h 1088425"/>
              <a:gd name="connsiteX26" fmla="*/ 993214 w 2319094"/>
              <a:gd name="connsiteY26" fmla="*/ 990600 h 1088425"/>
              <a:gd name="connsiteX27" fmla="*/ 1038934 w 2319094"/>
              <a:gd name="connsiteY27" fmla="*/ 975360 h 1088425"/>
              <a:gd name="connsiteX28" fmla="*/ 1176094 w 2319094"/>
              <a:gd name="connsiteY28" fmla="*/ 914400 h 1088425"/>
              <a:gd name="connsiteX29" fmla="*/ 1221814 w 2319094"/>
              <a:gd name="connsiteY29" fmla="*/ 899160 h 1088425"/>
              <a:gd name="connsiteX30" fmla="*/ 1267534 w 2319094"/>
              <a:gd name="connsiteY30" fmla="*/ 883920 h 1088425"/>
              <a:gd name="connsiteX31" fmla="*/ 1511374 w 2319094"/>
              <a:gd name="connsiteY31" fmla="*/ 853440 h 1088425"/>
              <a:gd name="connsiteX32" fmla="*/ 1557094 w 2319094"/>
              <a:gd name="connsiteY32" fmla="*/ 838200 h 1088425"/>
              <a:gd name="connsiteX33" fmla="*/ 2166694 w 2319094"/>
              <a:gd name="connsiteY33" fmla="*/ 853440 h 1088425"/>
              <a:gd name="connsiteX34" fmla="*/ 2181934 w 2319094"/>
              <a:gd name="connsiteY34" fmla="*/ 548640 h 1088425"/>
              <a:gd name="connsiteX35" fmla="*/ 2197174 w 2319094"/>
              <a:gd name="connsiteY35" fmla="*/ 472440 h 1088425"/>
              <a:gd name="connsiteX36" fmla="*/ 2258134 w 2319094"/>
              <a:gd name="connsiteY36" fmla="*/ 335280 h 1088425"/>
              <a:gd name="connsiteX37" fmla="*/ 2303854 w 2319094"/>
              <a:gd name="connsiteY37" fmla="*/ 304800 h 1088425"/>
              <a:gd name="connsiteX38" fmla="*/ 2319094 w 2319094"/>
              <a:gd name="connsiteY38" fmla="*/ 289560 h 108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19094" h="1088425">
                <a:moveTo>
                  <a:pt x="1115134" y="944880"/>
                </a:moveTo>
                <a:cubicBezTo>
                  <a:pt x="1185934" y="767881"/>
                  <a:pt x="1095051" y="956787"/>
                  <a:pt x="1206574" y="822960"/>
                </a:cubicBezTo>
                <a:cubicBezTo>
                  <a:pt x="1216858" y="810619"/>
                  <a:pt x="1212903" y="790606"/>
                  <a:pt x="1221814" y="777240"/>
                </a:cubicBezTo>
                <a:cubicBezTo>
                  <a:pt x="1269666" y="705461"/>
                  <a:pt x="1264773" y="760592"/>
                  <a:pt x="1298014" y="685800"/>
                </a:cubicBezTo>
                <a:cubicBezTo>
                  <a:pt x="1311063" y="656440"/>
                  <a:pt x="1318334" y="624840"/>
                  <a:pt x="1328494" y="594360"/>
                </a:cubicBezTo>
                <a:cubicBezTo>
                  <a:pt x="1333574" y="579120"/>
                  <a:pt x="1334823" y="562006"/>
                  <a:pt x="1343734" y="548640"/>
                </a:cubicBezTo>
                <a:cubicBezTo>
                  <a:pt x="1353894" y="533400"/>
                  <a:pt x="1366775" y="519658"/>
                  <a:pt x="1374214" y="502920"/>
                </a:cubicBezTo>
                <a:cubicBezTo>
                  <a:pt x="1387263" y="473560"/>
                  <a:pt x="1394534" y="441960"/>
                  <a:pt x="1404694" y="411480"/>
                </a:cubicBezTo>
                <a:cubicBezTo>
                  <a:pt x="1409774" y="396240"/>
                  <a:pt x="1412750" y="380128"/>
                  <a:pt x="1419934" y="365760"/>
                </a:cubicBezTo>
                <a:cubicBezTo>
                  <a:pt x="1430094" y="345440"/>
                  <a:pt x="1441465" y="325682"/>
                  <a:pt x="1450414" y="304800"/>
                </a:cubicBezTo>
                <a:cubicBezTo>
                  <a:pt x="1456742" y="290035"/>
                  <a:pt x="1458470" y="273448"/>
                  <a:pt x="1465654" y="259080"/>
                </a:cubicBezTo>
                <a:cubicBezTo>
                  <a:pt x="1473845" y="242697"/>
                  <a:pt x="1485974" y="228600"/>
                  <a:pt x="1496134" y="213360"/>
                </a:cubicBezTo>
                <a:cubicBezTo>
                  <a:pt x="1452702" y="83065"/>
                  <a:pt x="1469639" y="153801"/>
                  <a:pt x="1450414" y="0"/>
                </a:cubicBezTo>
                <a:cubicBezTo>
                  <a:pt x="1130374" y="5080"/>
                  <a:pt x="810072" y="1337"/>
                  <a:pt x="490294" y="15240"/>
                </a:cubicBezTo>
                <a:cubicBezTo>
                  <a:pt x="458196" y="16636"/>
                  <a:pt x="398854" y="45720"/>
                  <a:pt x="398854" y="45720"/>
                </a:cubicBezTo>
                <a:cubicBezTo>
                  <a:pt x="351652" y="187326"/>
                  <a:pt x="377165" y="90861"/>
                  <a:pt x="353134" y="259080"/>
                </a:cubicBezTo>
                <a:cubicBezTo>
                  <a:pt x="346901" y="302709"/>
                  <a:pt x="332808" y="403869"/>
                  <a:pt x="307414" y="441960"/>
                </a:cubicBezTo>
                <a:lnTo>
                  <a:pt x="246454" y="533400"/>
                </a:lnTo>
                <a:cubicBezTo>
                  <a:pt x="219053" y="574501"/>
                  <a:pt x="211250" y="577518"/>
                  <a:pt x="200734" y="624840"/>
                </a:cubicBezTo>
                <a:cubicBezTo>
                  <a:pt x="194031" y="655005"/>
                  <a:pt x="191554" y="685980"/>
                  <a:pt x="185494" y="716280"/>
                </a:cubicBezTo>
                <a:cubicBezTo>
                  <a:pt x="173978" y="773861"/>
                  <a:pt x="159212" y="810365"/>
                  <a:pt x="139774" y="868680"/>
                </a:cubicBezTo>
                <a:lnTo>
                  <a:pt x="124534" y="914400"/>
                </a:lnTo>
                <a:cubicBezTo>
                  <a:pt x="119454" y="929640"/>
                  <a:pt x="122660" y="951209"/>
                  <a:pt x="109294" y="960120"/>
                </a:cubicBezTo>
                <a:lnTo>
                  <a:pt x="17854" y="1021080"/>
                </a:lnTo>
                <a:cubicBezTo>
                  <a:pt x="-21355" y="1138708"/>
                  <a:pt x="-14273" y="1070444"/>
                  <a:pt x="231214" y="1051560"/>
                </a:cubicBezTo>
                <a:cubicBezTo>
                  <a:pt x="666283" y="1018093"/>
                  <a:pt x="42667" y="1047114"/>
                  <a:pt x="901774" y="1021080"/>
                </a:cubicBezTo>
                <a:lnTo>
                  <a:pt x="993214" y="990600"/>
                </a:lnTo>
                <a:cubicBezTo>
                  <a:pt x="1008454" y="985520"/>
                  <a:pt x="1025568" y="984271"/>
                  <a:pt x="1038934" y="975360"/>
                </a:cubicBezTo>
                <a:cubicBezTo>
                  <a:pt x="1111387" y="927058"/>
                  <a:pt x="1067278" y="950672"/>
                  <a:pt x="1176094" y="914400"/>
                </a:cubicBezTo>
                <a:lnTo>
                  <a:pt x="1221814" y="899160"/>
                </a:lnTo>
                <a:cubicBezTo>
                  <a:pt x="1237054" y="894080"/>
                  <a:pt x="1251568" y="885694"/>
                  <a:pt x="1267534" y="883920"/>
                </a:cubicBezTo>
                <a:cubicBezTo>
                  <a:pt x="1440395" y="864713"/>
                  <a:pt x="1359155" y="875186"/>
                  <a:pt x="1511374" y="853440"/>
                </a:cubicBezTo>
                <a:cubicBezTo>
                  <a:pt x="1526614" y="848360"/>
                  <a:pt x="1541030" y="838200"/>
                  <a:pt x="1557094" y="838200"/>
                </a:cubicBezTo>
                <a:cubicBezTo>
                  <a:pt x="1760357" y="838200"/>
                  <a:pt x="1982271" y="938904"/>
                  <a:pt x="2166694" y="853440"/>
                </a:cubicBezTo>
                <a:cubicBezTo>
                  <a:pt x="2258992" y="810668"/>
                  <a:pt x="2173822" y="650043"/>
                  <a:pt x="2181934" y="548640"/>
                </a:cubicBezTo>
                <a:cubicBezTo>
                  <a:pt x="2184000" y="522819"/>
                  <a:pt x="2190358" y="497430"/>
                  <a:pt x="2197174" y="472440"/>
                </a:cubicBezTo>
                <a:cubicBezTo>
                  <a:pt x="2208492" y="430942"/>
                  <a:pt x="2224058" y="369356"/>
                  <a:pt x="2258134" y="335280"/>
                </a:cubicBezTo>
                <a:cubicBezTo>
                  <a:pt x="2271086" y="322328"/>
                  <a:pt x="2289201" y="315790"/>
                  <a:pt x="2303854" y="304800"/>
                </a:cubicBezTo>
                <a:cubicBezTo>
                  <a:pt x="2309601" y="300489"/>
                  <a:pt x="2314014" y="294640"/>
                  <a:pt x="2319094" y="289560"/>
                </a:cubicBezTo>
              </a:path>
            </a:pathLst>
          </a:custGeom>
          <a:noFill/>
          <a:ln w="31750">
            <a:solidFill>
              <a:srgbClr val="301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2"/>
          </a:p>
        </p:txBody>
      </p:sp>
      <p:sp>
        <p:nvSpPr>
          <p:cNvPr id="14" name="Freeform 13"/>
          <p:cNvSpPr/>
          <p:nvPr/>
        </p:nvSpPr>
        <p:spPr>
          <a:xfrm>
            <a:off x="4893712" y="1850181"/>
            <a:ext cx="837848" cy="631016"/>
          </a:xfrm>
          <a:custGeom>
            <a:avLst/>
            <a:gdLst>
              <a:gd name="connsiteX0" fmla="*/ 60960 w 1234533"/>
              <a:gd name="connsiteY0" fmla="*/ 0 h 929774"/>
              <a:gd name="connsiteX1" fmla="*/ 350520 w 1234533"/>
              <a:gd name="connsiteY1" fmla="*/ 15240 h 929774"/>
              <a:gd name="connsiteX2" fmla="*/ 457200 w 1234533"/>
              <a:gd name="connsiteY2" fmla="*/ 45720 h 929774"/>
              <a:gd name="connsiteX3" fmla="*/ 579120 w 1234533"/>
              <a:gd name="connsiteY3" fmla="*/ 76200 h 929774"/>
              <a:gd name="connsiteX4" fmla="*/ 624840 w 1234533"/>
              <a:gd name="connsiteY4" fmla="*/ 91440 h 929774"/>
              <a:gd name="connsiteX5" fmla="*/ 685800 w 1234533"/>
              <a:gd name="connsiteY5" fmla="*/ 106680 h 929774"/>
              <a:gd name="connsiteX6" fmla="*/ 838200 w 1234533"/>
              <a:gd name="connsiteY6" fmla="*/ 152400 h 929774"/>
              <a:gd name="connsiteX7" fmla="*/ 960120 w 1234533"/>
              <a:gd name="connsiteY7" fmla="*/ 167640 h 929774"/>
              <a:gd name="connsiteX8" fmla="*/ 1097280 w 1234533"/>
              <a:gd name="connsiteY8" fmla="*/ 228600 h 929774"/>
              <a:gd name="connsiteX9" fmla="*/ 1158240 w 1234533"/>
              <a:gd name="connsiteY9" fmla="*/ 320040 h 929774"/>
              <a:gd name="connsiteX10" fmla="*/ 1143000 w 1234533"/>
              <a:gd name="connsiteY10" fmla="*/ 365760 h 929774"/>
              <a:gd name="connsiteX11" fmla="*/ 1082040 w 1234533"/>
              <a:gd name="connsiteY11" fmla="*/ 457200 h 929774"/>
              <a:gd name="connsiteX12" fmla="*/ 1051560 w 1234533"/>
              <a:gd name="connsiteY12" fmla="*/ 548640 h 929774"/>
              <a:gd name="connsiteX13" fmla="*/ 1036320 w 1234533"/>
              <a:gd name="connsiteY13" fmla="*/ 594360 h 929774"/>
              <a:gd name="connsiteX14" fmla="*/ 944880 w 1234533"/>
              <a:gd name="connsiteY14" fmla="*/ 640080 h 929774"/>
              <a:gd name="connsiteX15" fmla="*/ 914400 w 1234533"/>
              <a:gd name="connsiteY15" fmla="*/ 685800 h 929774"/>
              <a:gd name="connsiteX16" fmla="*/ 822960 w 1234533"/>
              <a:gd name="connsiteY16" fmla="*/ 731520 h 929774"/>
              <a:gd name="connsiteX17" fmla="*/ 807720 w 1234533"/>
              <a:gd name="connsiteY17" fmla="*/ 777240 h 929774"/>
              <a:gd name="connsiteX18" fmla="*/ 716280 w 1234533"/>
              <a:gd name="connsiteY18" fmla="*/ 838200 h 929774"/>
              <a:gd name="connsiteX19" fmla="*/ 624840 w 1234533"/>
              <a:gd name="connsiteY19" fmla="*/ 914400 h 929774"/>
              <a:gd name="connsiteX20" fmla="*/ 533400 w 1234533"/>
              <a:gd name="connsiteY20" fmla="*/ 868680 h 929774"/>
              <a:gd name="connsiteX21" fmla="*/ 487680 w 1234533"/>
              <a:gd name="connsiteY21" fmla="*/ 838200 h 929774"/>
              <a:gd name="connsiteX22" fmla="*/ 396240 w 1234533"/>
              <a:gd name="connsiteY22" fmla="*/ 822960 h 929774"/>
              <a:gd name="connsiteX23" fmla="*/ 350520 w 1234533"/>
              <a:gd name="connsiteY23" fmla="*/ 777240 h 929774"/>
              <a:gd name="connsiteX24" fmla="*/ 335280 w 1234533"/>
              <a:gd name="connsiteY24" fmla="*/ 731520 h 929774"/>
              <a:gd name="connsiteX25" fmla="*/ 228600 w 1234533"/>
              <a:gd name="connsiteY25" fmla="*/ 594360 h 929774"/>
              <a:gd name="connsiteX26" fmla="*/ 137160 w 1234533"/>
              <a:gd name="connsiteY26" fmla="*/ 533400 h 929774"/>
              <a:gd name="connsiteX27" fmla="*/ 0 w 1234533"/>
              <a:gd name="connsiteY27" fmla="*/ 472440 h 929774"/>
              <a:gd name="connsiteX28" fmla="*/ 106680 w 1234533"/>
              <a:gd name="connsiteY28" fmla="*/ 441960 h 929774"/>
              <a:gd name="connsiteX29" fmla="*/ 152400 w 1234533"/>
              <a:gd name="connsiteY29" fmla="*/ 426720 h 929774"/>
              <a:gd name="connsiteX30" fmla="*/ 289560 w 1234533"/>
              <a:gd name="connsiteY30" fmla="*/ 396240 h 929774"/>
              <a:gd name="connsiteX31" fmla="*/ 350520 w 1234533"/>
              <a:gd name="connsiteY31" fmla="*/ 365760 h 929774"/>
              <a:gd name="connsiteX32" fmla="*/ 396240 w 1234533"/>
              <a:gd name="connsiteY32" fmla="*/ 350520 h 929774"/>
              <a:gd name="connsiteX33" fmla="*/ 441960 w 1234533"/>
              <a:gd name="connsiteY33" fmla="*/ 320040 h 929774"/>
              <a:gd name="connsiteX34" fmla="*/ 487680 w 1234533"/>
              <a:gd name="connsiteY34" fmla="*/ 304800 h 929774"/>
              <a:gd name="connsiteX35" fmla="*/ 533400 w 1234533"/>
              <a:gd name="connsiteY35" fmla="*/ 274320 h 929774"/>
              <a:gd name="connsiteX36" fmla="*/ 609600 w 1234533"/>
              <a:gd name="connsiteY36" fmla="*/ 259080 h 929774"/>
              <a:gd name="connsiteX37" fmla="*/ 716280 w 1234533"/>
              <a:gd name="connsiteY37" fmla="*/ 274320 h 929774"/>
              <a:gd name="connsiteX38" fmla="*/ 838200 w 1234533"/>
              <a:gd name="connsiteY38" fmla="*/ 289560 h 929774"/>
              <a:gd name="connsiteX39" fmla="*/ 883920 w 1234533"/>
              <a:gd name="connsiteY39" fmla="*/ 320040 h 929774"/>
              <a:gd name="connsiteX40" fmla="*/ 1219200 w 1234533"/>
              <a:gd name="connsiteY40" fmla="*/ 350520 h 929774"/>
              <a:gd name="connsiteX41" fmla="*/ 1234440 w 1234533"/>
              <a:gd name="connsiteY41" fmla="*/ 548640 h 92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34533" h="929774">
                <a:moveTo>
                  <a:pt x="60960" y="0"/>
                </a:moveTo>
                <a:cubicBezTo>
                  <a:pt x="157480" y="5080"/>
                  <a:pt x="254230" y="6867"/>
                  <a:pt x="350520" y="15240"/>
                </a:cubicBezTo>
                <a:cubicBezTo>
                  <a:pt x="387785" y="18480"/>
                  <a:pt x="421736" y="36048"/>
                  <a:pt x="457200" y="45720"/>
                </a:cubicBezTo>
                <a:cubicBezTo>
                  <a:pt x="497615" y="56742"/>
                  <a:pt x="539379" y="62953"/>
                  <a:pt x="579120" y="76200"/>
                </a:cubicBezTo>
                <a:cubicBezTo>
                  <a:pt x="594360" y="81280"/>
                  <a:pt x="609394" y="87027"/>
                  <a:pt x="624840" y="91440"/>
                </a:cubicBezTo>
                <a:cubicBezTo>
                  <a:pt x="644979" y="97194"/>
                  <a:pt x="665738" y="100661"/>
                  <a:pt x="685800" y="106680"/>
                </a:cubicBezTo>
                <a:cubicBezTo>
                  <a:pt x="736613" y="121924"/>
                  <a:pt x="785510" y="143618"/>
                  <a:pt x="838200" y="152400"/>
                </a:cubicBezTo>
                <a:cubicBezTo>
                  <a:pt x="878599" y="159133"/>
                  <a:pt x="919480" y="162560"/>
                  <a:pt x="960120" y="167640"/>
                </a:cubicBezTo>
                <a:cubicBezTo>
                  <a:pt x="1068936" y="203912"/>
                  <a:pt x="1024827" y="180298"/>
                  <a:pt x="1097280" y="228600"/>
                </a:cubicBezTo>
                <a:cubicBezTo>
                  <a:pt x="1117600" y="259080"/>
                  <a:pt x="1169824" y="285287"/>
                  <a:pt x="1158240" y="320040"/>
                </a:cubicBezTo>
                <a:cubicBezTo>
                  <a:pt x="1153160" y="335280"/>
                  <a:pt x="1150802" y="351717"/>
                  <a:pt x="1143000" y="365760"/>
                </a:cubicBezTo>
                <a:cubicBezTo>
                  <a:pt x="1125210" y="397782"/>
                  <a:pt x="1093624" y="422447"/>
                  <a:pt x="1082040" y="457200"/>
                </a:cubicBezTo>
                <a:lnTo>
                  <a:pt x="1051560" y="548640"/>
                </a:lnTo>
                <a:cubicBezTo>
                  <a:pt x="1046480" y="563880"/>
                  <a:pt x="1051560" y="589280"/>
                  <a:pt x="1036320" y="594360"/>
                </a:cubicBezTo>
                <a:cubicBezTo>
                  <a:pt x="973224" y="615392"/>
                  <a:pt x="1003966" y="600689"/>
                  <a:pt x="944880" y="640080"/>
                </a:cubicBezTo>
                <a:cubicBezTo>
                  <a:pt x="934720" y="655320"/>
                  <a:pt x="927352" y="672848"/>
                  <a:pt x="914400" y="685800"/>
                </a:cubicBezTo>
                <a:cubicBezTo>
                  <a:pt x="884857" y="715343"/>
                  <a:pt x="860145" y="719125"/>
                  <a:pt x="822960" y="731520"/>
                </a:cubicBezTo>
                <a:cubicBezTo>
                  <a:pt x="817880" y="746760"/>
                  <a:pt x="819079" y="765881"/>
                  <a:pt x="807720" y="777240"/>
                </a:cubicBezTo>
                <a:cubicBezTo>
                  <a:pt x="781817" y="803143"/>
                  <a:pt x="716280" y="838200"/>
                  <a:pt x="716280" y="838200"/>
                </a:cubicBezTo>
                <a:cubicBezTo>
                  <a:pt x="679176" y="949511"/>
                  <a:pt x="716969" y="937432"/>
                  <a:pt x="624840" y="914400"/>
                </a:cubicBezTo>
                <a:cubicBezTo>
                  <a:pt x="493813" y="827049"/>
                  <a:pt x="659593" y="931776"/>
                  <a:pt x="533400" y="868680"/>
                </a:cubicBezTo>
                <a:cubicBezTo>
                  <a:pt x="517017" y="860489"/>
                  <a:pt x="505056" y="843992"/>
                  <a:pt x="487680" y="838200"/>
                </a:cubicBezTo>
                <a:cubicBezTo>
                  <a:pt x="458365" y="828428"/>
                  <a:pt x="426720" y="828040"/>
                  <a:pt x="396240" y="822960"/>
                </a:cubicBezTo>
                <a:cubicBezTo>
                  <a:pt x="381000" y="807720"/>
                  <a:pt x="362475" y="795173"/>
                  <a:pt x="350520" y="777240"/>
                </a:cubicBezTo>
                <a:cubicBezTo>
                  <a:pt x="341609" y="763874"/>
                  <a:pt x="343082" y="745563"/>
                  <a:pt x="335280" y="731520"/>
                </a:cubicBezTo>
                <a:cubicBezTo>
                  <a:pt x="310228" y="686427"/>
                  <a:pt x="272063" y="628164"/>
                  <a:pt x="228600" y="594360"/>
                </a:cubicBezTo>
                <a:cubicBezTo>
                  <a:pt x="199684" y="571870"/>
                  <a:pt x="171913" y="544984"/>
                  <a:pt x="137160" y="533400"/>
                </a:cubicBezTo>
                <a:cubicBezTo>
                  <a:pt x="28344" y="497128"/>
                  <a:pt x="72453" y="520742"/>
                  <a:pt x="0" y="472440"/>
                </a:cubicBezTo>
                <a:cubicBezTo>
                  <a:pt x="109621" y="435900"/>
                  <a:pt x="-27273" y="480232"/>
                  <a:pt x="106680" y="441960"/>
                </a:cubicBezTo>
                <a:cubicBezTo>
                  <a:pt x="122126" y="437547"/>
                  <a:pt x="136954" y="431133"/>
                  <a:pt x="152400" y="426720"/>
                </a:cubicBezTo>
                <a:cubicBezTo>
                  <a:pt x="202619" y="412372"/>
                  <a:pt x="237182" y="406716"/>
                  <a:pt x="289560" y="396240"/>
                </a:cubicBezTo>
                <a:cubicBezTo>
                  <a:pt x="309880" y="386080"/>
                  <a:pt x="329638" y="374709"/>
                  <a:pt x="350520" y="365760"/>
                </a:cubicBezTo>
                <a:cubicBezTo>
                  <a:pt x="365285" y="359432"/>
                  <a:pt x="381872" y="357704"/>
                  <a:pt x="396240" y="350520"/>
                </a:cubicBezTo>
                <a:cubicBezTo>
                  <a:pt x="412623" y="342329"/>
                  <a:pt x="425577" y="328231"/>
                  <a:pt x="441960" y="320040"/>
                </a:cubicBezTo>
                <a:cubicBezTo>
                  <a:pt x="456328" y="312856"/>
                  <a:pt x="473312" y="311984"/>
                  <a:pt x="487680" y="304800"/>
                </a:cubicBezTo>
                <a:cubicBezTo>
                  <a:pt x="504063" y="296609"/>
                  <a:pt x="516250" y="280751"/>
                  <a:pt x="533400" y="274320"/>
                </a:cubicBezTo>
                <a:cubicBezTo>
                  <a:pt x="557654" y="265225"/>
                  <a:pt x="584200" y="264160"/>
                  <a:pt x="609600" y="259080"/>
                </a:cubicBezTo>
                <a:lnTo>
                  <a:pt x="716280" y="274320"/>
                </a:lnTo>
                <a:cubicBezTo>
                  <a:pt x="756877" y="279733"/>
                  <a:pt x="798687" y="278784"/>
                  <a:pt x="838200" y="289560"/>
                </a:cubicBezTo>
                <a:cubicBezTo>
                  <a:pt x="855871" y="294379"/>
                  <a:pt x="865834" y="317146"/>
                  <a:pt x="883920" y="320040"/>
                </a:cubicBezTo>
                <a:cubicBezTo>
                  <a:pt x="994731" y="337770"/>
                  <a:pt x="1107440" y="340360"/>
                  <a:pt x="1219200" y="350520"/>
                </a:cubicBezTo>
                <a:cubicBezTo>
                  <a:pt x="1236684" y="507876"/>
                  <a:pt x="1234440" y="441679"/>
                  <a:pt x="1234440" y="548640"/>
                </a:cubicBezTo>
              </a:path>
            </a:pathLst>
          </a:custGeom>
          <a:noFill/>
          <a:ln w="31750">
            <a:solidFill>
              <a:srgbClr val="301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2"/>
          </a:p>
        </p:txBody>
      </p:sp>
      <p:sp>
        <p:nvSpPr>
          <p:cNvPr id="15" name="Freeform 14"/>
          <p:cNvSpPr/>
          <p:nvPr/>
        </p:nvSpPr>
        <p:spPr>
          <a:xfrm>
            <a:off x="5038514" y="4301478"/>
            <a:ext cx="295205" cy="424064"/>
          </a:xfrm>
          <a:custGeom>
            <a:avLst/>
            <a:gdLst>
              <a:gd name="connsiteX0" fmla="*/ 91440 w 434972"/>
              <a:gd name="connsiteY0" fmla="*/ 0 h 624840"/>
              <a:gd name="connsiteX1" fmla="*/ 213360 w 434972"/>
              <a:gd name="connsiteY1" fmla="*/ 15240 h 624840"/>
              <a:gd name="connsiteX2" fmla="*/ 304800 w 434972"/>
              <a:gd name="connsiteY2" fmla="*/ 60960 h 624840"/>
              <a:gd name="connsiteX3" fmla="*/ 365760 w 434972"/>
              <a:gd name="connsiteY3" fmla="*/ 91440 h 624840"/>
              <a:gd name="connsiteX4" fmla="*/ 396240 w 434972"/>
              <a:gd name="connsiteY4" fmla="*/ 137160 h 624840"/>
              <a:gd name="connsiteX5" fmla="*/ 320040 w 434972"/>
              <a:gd name="connsiteY5" fmla="*/ 259080 h 624840"/>
              <a:gd name="connsiteX6" fmla="*/ 121920 w 434972"/>
              <a:gd name="connsiteY6" fmla="*/ 243840 h 624840"/>
              <a:gd name="connsiteX7" fmla="*/ 76200 w 434972"/>
              <a:gd name="connsiteY7" fmla="*/ 228600 h 624840"/>
              <a:gd name="connsiteX8" fmla="*/ 0 w 434972"/>
              <a:gd name="connsiteY8" fmla="*/ 243840 h 624840"/>
              <a:gd name="connsiteX9" fmla="*/ 30480 w 434972"/>
              <a:gd name="connsiteY9" fmla="*/ 426720 h 624840"/>
              <a:gd name="connsiteX10" fmla="*/ 45720 w 434972"/>
              <a:gd name="connsiteY10" fmla="*/ 472440 h 624840"/>
              <a:gd name="connsiteX11" fmla="*/ 76200 w 434972"/>
              <a:gd name="connsiteY11" fmla="*/ 518160 h 624840"/>
              <a:gd name="connsiteX12" fmla="*/ 121920 w 434972"/>
              <a:gd name="connsiteY12" fmla="*/ 548640 h 624840"/>
              <a:gd name="connsiteX13" fmla="*/ 152400 w 434972"/>
              <a:gd name="connsiteY13" fmla="*/ 594360 h 624840"/>
              <a:gd name="connsiteX14" fmla="*/ 243840 w 434972"/>
              <a:gd name="connsiteY14" fmla="*/ 624840 h 624840"/>
              <a:gd name="connsiteX15" fmla="*/ 335280 w 434972"/>
              <a:gd name="connsiteY15" fmla="*/ 563880 h 624840"/>
              <a:gd name="connsiteX16" fmla="*/ 396240 w 434972"/>
              <a:gd name="connsiteY16" fmla="*/ 502920 h 624840"/>
              <a:gd name="connsiteX17" fmla="*/ 381000 w 434972"/>
              <a:gd name="connsiteY17" fmla="*/ 441960 h 624840"/>
              <a:gd name="connsiteX18" fmla="*/ 381000 w 434972"/>
              <a:gd name="connsiteY18" fmla="*/ 304800 h 62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4972" h="624840">
                <a:moveTo>
                  <a:pt x="91440" y="0"/>
                </a:moveTo>
                <a:cubicBezTo>
                  <a:pt x="132080" y="5080"/>
                  <a:pt x="173064" y="7914"/>
                  <a:pt x="213360" y="15240"/>
                </a:cubicBezTo>
                <a:cubicBezTo>
                  <a:pt x="264586" y="24554"/>
                  <a:pt x="259247" y="34930"/>
                  <a:pt x="304800" y="60960"/>
                </a:cubicBezTo>
                <a:cubicBezTo>
                  <a:pt x="324525" y="72232"/>
                  <a:pt x="345440" y="81280"/>
                  <a:pt x="365760" y="91440"/>
                </a:cubicBezTo>
                <a:cubicBezTo>
                  <a:pt x="375920" y="106680"/>
                  <a:pt x="396240" y="118844"/>
                  <a:pt x="396240" y="137160"/>
                </a:cubicBezTo>
                <a:cubicBezTo>
                  <a:pt x="396240" y="221795"/>
                  <a:pt x="371814" y="224564"/>
                  <a:pt x="320040" y="259080"/>
                </a:cubicBezTo>
                <a:cubicBezTo>
                  <a:pt x="254000" y="254000"/>
                  <a:pt x="187644" y="252055"/>
                  <a:pt x="121920" y="243840"/>
                </a:cubicBezTo>
                <a:cubicBezTo>
                  <a:pt x="105980" y="241847"/>
                  <a:pt x="92264" y="228600"/>
                  <a:pt x="76200" y="228600"/>
                </a:cubicBezTo>
                <a:cubicBezTo>
                  <a:pt x="50297" y="228600"/>
                  <a:pt x="25400" y="238760"/>
                  <a:pt x="0" y="243840"/>
                </a:cubicBezTo>
                <a:cubicBezTo>
                  <a:pt x="10160" y="304800"/>
                  <a:pt x="10937" y="368091"/>
                  <a:pt x="30480" y="426720"/>
                </a:cubicBezTo>
                <a:cubicBezTo>
                  <a:pt x="35560" y="441960"/>
                  <a:pt x="38536" y="458072"/>
                  <a:pt x="45720" y="472440"/>
                </a:cubicBezTo>
                <a:cubicBezTo>
                  <a:pt x="53911" y="488823"/>
                  <a:pt x="63248" y="505208"/>
                  <a:pt x="76200" y="518160"/>
                </a:cubicBezTo>
                <a:cubicBezTo>
                  <a:pt x="89152" y="531112"/>
                  <a:pt x="106680" y="538480"/>
                  <a:pt x="121920" y="548640"/>
                </a:cubicBezTo>
                <a:cubicBezTo>
                  <a:pt x="132080" y="563880"/>
                  <a:pt x="136868" y="584652"/>
                  <a:pt x="152400" y="594360"/>
                </a:cubicBezTo>
                <a:cubicBezTo>
                  <a:pt x="179645" y="611388"/>
                  <a:pt x="243840" y="624840"/>
                  <a:pt x="243840" y="624840"/>
                </a:cubicBezTo>
                <a:cubicBezTo>
                  <a:pt x="274320" y="604520"/>
                  <a:pt x="323696" y="598633"/>
                  <a:pt x="335280" y="563880"/>
                </a:cubicBezTo>
                <a:cubicBezTo>
                  <a:pt x="355600" y="502920"/>
                  <a:pt x="335280" y="523240"/>
                  <a:pt x="396240" y="502920"/>
                </a:cubicBezTo>
                <a:cubicBezTo>
                  <a:pt x="480284" y="376854"/>
                  <a:pt x="404933" y="521737"/>
                  <a:pt x="381000" y="441960"/>
                </a:cubicBezTo>
                <a:cubicBezTo>
                  <a:pt x="367862" y="398168"/>
                  <a:pt x="381000" y="350520"/>
                  <a:pt x="381000" y="304800"/>
                </a:cubicBezTo>
              </a:path>
            </a:pathLst>
          </a:custGeom>
          <a:noFill/>
          <a:ln w="31750">
            <a:solidFill>
              <a:srgbClr val="301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2"/>
          </a:p>
        </p:txBody>
      </p:sp>
      <p:sp>
        <p:nvSpPr>
          <p:cNvPr id="16" name="Freeform 15"/>
          <p:cNvSpPr/>
          <p:nvPr/>
        </p:nvSpPr>
        <p:spPr>
          <a:xfrm>
            <a:off x="4924741" y="1384744"/>
            <a:ext cx="72411" cy="496466"/>
          </a:xfrm>
          <a:custGeom>
            <a:avLst/>
            <a:gdLst>
              <a:gd name="connsiteX0" fmla="*/ 0 w 106695"/>
              <a:gd name="connsiteY0" fmla="*/ 731520 h 731520"/>
              <a:gd name="connsiteX1" fmla="*/ 30480 w 106695"/>
              <a:gd name="connsiteY1" fmla="*/ 655320 h 731520"/>
              <a:gd name="connsiteX2" fmla="*/ 60960 w 106695"/>
              <a:gd name="connsiteY2" fmla="*/ 609600 h 731520"/>
              <a:gd name="connsiteX3" fmla="*/ 91440 w 106695"/>
              <a:gd name="connsiteY3" fmla="*/ 518160 h 731520"/>
              <a:gd name="connsiteX4" fmla="*/ 106680 w 106695"/>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95" h="731520">
                <a:moveTo>
                  <a:pt x="0" y="731520"/>
                </a:moveTo>
                <a:cubicBezTo>
                  <a:pt x="10160" y="706120"/>
                  <a:pt x="18246" y="679789"/>
                  <a:pt x="30480" y="655320"/>
                </a:cubicBezTo>
                <a:cubicBezTo>
                  <a:pt x="38671" y="638937"/>
                  <a:pt x="53521" y="626338"/>
                  <a:pt x="60960" y="609600"/>
                </a:cubicBezTo>
                <a:cubicBezTo>
                  <a:pt x="74009" y="580240"/>
                  <a:pt x="91440" y="518160"/>
                  <a:pt x="91440" y="518160"/>
                </a:cubicBezTo>
                <a:cubicBezTo>
                  <a:pt x="107768" y="60979"/>
                  <a:pt x="106680" y="233771"/>
                  <a:pt x="10668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2"/>
          </a:p>
        </p:txBody>
      </p:sp>
      <p:sp>
        <p:nvSpPr>
          <p:cNvPr id="17" name="Freeform 16"/>
          <p:cNvSpPr/>
          <p:nvPr/>
        </p:nvSpPr>
        <p:spPr>
          <a:xfrm>
            <a:off x="4997142" y="1291658"/>
            <a:ext cx="653827" cy="714979"/>
          </a:xfrm>
          <a:custGeom>
            <a:avLst/>
            <a:gdLst>
              <a:gd name="connsiteX0" fmla="*/ 868680 w 963385"/>
              <a:gd name="connsiteY0" fmla="*/ 0 h 1053490"/>
              <a:gd name="connsiteX1" fmla="*/ 883920 w 963385"/>
              <a:gd name="connsiteY1" fmla="*/ 777240 h 1053490"/>
              <a:gd name="connsiteX2" fmla="*/ 899160 w 963385"/>
              <a:gd name="connsiteY2" fmla="*/ 822960 h 1053490"/>
              <a:gd name="connsiteX3" fmla="*/ 929640 w 963385"/>
              <a:gd name="connsiteY3" fmla="*/ 944880 h 1053490"/>
              <a:gd name="connsiteX4" fmla="*/ 944880 w 963385"/>
              <a:gd name="connsiteY4" fmla="*/ 1005840 h 1053490"/>
              <a:gd name="connsiteX5" fmla="*/ 960120 w 963385"/>
              <a:gd name="connsiteY5" fmla="*/ 1051560 h 1053490"/>
              <a:gd name="connsiteX6" fmla="*/ 914400 w 963385"/>
              <a:gd name="connsiteY6" fmla="*/ 1005840 h 1053490"/>
              <a:gd name="connsiteX7" fmla="*/ 853440 w 963385"/>
              <a:gd name="connsiteY7" fmla="*/ 868680 h 1053490"/>
              <a:gd name="connsiteX8" fmla="*/ 807720 w 963385"/>
              <a:gd name="connsiteY8" fmla="*/ 853440 h 1053490"/>
              <a:gd name="connsiteX9" fmla="*/ 716280 w 963385"/>
              <a:gd name="connsiteY9" fmla="*/ 777240 h 1053490"/>
              <a:gd name="connsiteX10" fmla="*/ 624840 w 963385"/>
              <a:gd name="connsiteY10" fmla="*/ 701040 h 1053490"/>
              <a:gd name="connsiteX11" fmla="*/ 548640 w 963385"/>
              <a:gd name="connsiteY11" fmla="*/ 624840 h 1053490"/>
              <a:gd name="connsiteX12" fmla="*/ 518160 w 963385"/>
              <a:gd name="connsiteY12" fmla="*/ 579120 h 1053490"/>
              <a:gd name="connsiteX13" fmla="*/ 472440 w 963385"/>
              <a:gd name="connsiteY13" fmla="*/ 563880 h 1053490"/>
              <a:gd name="connsiteX14" fmla="*/ 426720 w 963385"/>
              <a:gd name="connsiteY14" fmla="*/ 533400 h 1053490"/>
              <a:gd name="connsiteX15" fmla="*/ 350520 w 963385"/>
              <a:gd name="connsiteY15" fmla="*/ 472440 h 1053490"/>
              <a:gd name="connsiteX16" fmla="*/ 259080 w 963385"/>
              <a:gd name="connsiteY16" fmla="*/ 381000 h 1053490"/>
              <a:gd name="connsiteX17" fmla="*/ 213360 w 963385"/>
              <a:gd name="connsiteY17" fmla="*/ 350520 h 1053490"/>
              <a:gd name="connsiteX18" fmla="*/ 152400 w 963385"/>
              <a:gd name="connsiteY18" fmla="*/ 259080 h 1053490"/>
              <a:gd name="connsiteX19" fmla="*/ 76200 w 963385"/>
              <a:gd name="connsiteY19" fmla="*/ 182880 h 1053490"/>
              <a:gd name="connsiteX20" fmla="*/ 0 w 963385"/>
              <a:gd name="connsiteY20" fmla="*/ 152400 h 10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3385" h="1053490">
                <a:moveTo>
                  <a:pt x="868680" y="0"/>
                </a:moveTo>
                <a:cubicBezTo>
                  <a:pt x="873760" y="259080"/>
                  <a:pt x="874329" y="518288"/>
                  <a:pt x="883920" y="777240"/>
                </a:cubicBezTo>
                <a:cubicBezTo>
                  <a:pt x="884515" y="793293"/>
                  <a:pt x="894933" y="807462"/>
                  <a:pt x="899160" y="822960"/>
                </a:cubicBezTo>
                <a:cubicBezTo>
                  <a:pt x="910182" y="863375"/>
                  <a:pt x="919480" y="904240"/>
                  <a:pt x="929640" y="944880"/>
                </a:cubicBezTo>
                <a:cubicBezTo>
                  <a:pt x="934720" y="965200"/>
                  <a:pt x="938256" y="985969"/>
                  <a:pt x="944880" y="1005840"/>
                </a:cubicBezTo>
                <a:cubicBezTo>
                  <a:pt x="949960" y="1021080"/>
                  <a:pt x="971479" y="1062919"/>
                  <a:pt x="960120" y="1051560"/>
                </a:cubicBezTo>
                <a:lnTo>
                  <a:pt x="914400" y="1005840"/>
                </a:lnTo>
                <a:cubicBezTo>
                  <a:pt x="905086" y="977899"/>
                  <a:pt x="886373" y="895026"/>
                  <a:pt x="853440" y="868680"/>
                </a:cubicBezTo>
                <a:cubicBezTo>
                  <a:pt x="840896" y="858645"/>
                  <a:pt x="822960" y="858520"/>
                  <a:pt x="807720" y="853440"/>
                </a:cubicBezTo>
                <a:cubicBezTo>
                  <a:pt x="674148" y="719868"/>
                  <a:pt x="843586" y="883328"/>
                  <a:pt x="716280" y="777240"/>
                </a:cubicBezTo>
                <a:cubicBezTo>
                  <a:pt x="598937" y="679454"/>
                  <a:pt x="738354" y="776716"/>
                  <a:pt x="624840" y="701040"/>
                </a:cubicBezTo>
                <a:cubicBezTo>
                  <a:pt x="543560" y="579120"/>
                  <a:pt x="650240" y="726440"/>
                  <a:pt x="548640" y="624840"/>
                </a:cubicBezTo>
                <a:cubicBezTo>
                  <a:pt x="535688" y="611888"/>
                  <a:pt x="532463" y="590562"/>
                  <a:pt x="518160" y="579120"/>
                </a:cubicBezTo>
                <a:cubicBezTo>
                  <a:pt x="505616" y="569085"/>
                  <a:pt x="486808" y="571064"/>
                  <a:pt x="472440" y="563880"/>
                </a:cubicBezTo>
                <a:cubicBezTo>
                  <a:pt x="456057" y="555689"/>
                  <a:pt x="441960" y="543560"/>
                  <a:pt x="426720" y="533400"/>
                </a:cubicBezTo>
                <a:cubicBezTo>
                  <a:pt x="343058" y="407907"/>
                  <a:pt x="452445" y="551715"/>
                  <a:pt x="350520" y="472440"/>
                </a:cubicBezTo>
                <a:cubicBezTo>
                  <a:pt x="316495" y="445976"/>
                  <a:pt x="289560" y="411480"/>
                  <a:pt x="259080" y="381000"/>
                </a:cubicBezTo>
                <a:cubicBezTo>
                  <a:pt x="246128" y="368048"/>
                  <a:pt x="228600" y="360680"/>
                  <a:pt x="213360" y="350520"/>
                </a:cubicBezTo>
                <a:cubicBezTo>
                  <a:pt x="186577" y="270172"/>
                  <a:pt x="215821" y="335186"/>
                  <a:pt x="152400" y="259080"/>
                </a:cubicBezTo>
                <a:cubicBezTo>
                  <a:pt x="114770" y="213924"/>
                  <a:pt x="134150" y="207716"/>
                  <a:pt x="76200" y="182880"/>
                </a:cubicBezTo>
                <a:cubicBezTo>
                  <a:pt x="-12958" y="144670"/>
                  <a:pt x="37332" y="189732"/>
                  <a:pt x="0" y="152400"/>
                </a:cubicBezTo>
              </a:path>
            </a:pathLst>
          </a:custGeom>
          <a:noFill/>
          <a:ln w="31750">
            <a:solidFill>
              <a:srgbClr val="301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2"/>
          </a:p>
        </p:txBody>
      </p:sp>
      <p:sp>
        <p:nvSpPr>
          <p:cNvPr id="18" name="TextBox 17"/>
          <p:cNvSpPr txBox="1"/>
          <p:nvPr/>
        </p:nvSpPr>
        <p:spPr>
          <a:xfrm>
            <a:off x="1190909" y="5511611"/>
            <a:ext cx="6836739" cy="656526"/>
          </a:xfrm>
          <a:prstGeom prst="rect">
            <a:avLst/>
          </a:prstGeom>
          <a:solidFill>
            <a:srgbClr val="FFC000"/>
          </a:solidFill>
        </p:spPr>
        <p:txBody>
          <a:bodyPr wrap="square" rtlCol="0">
            <a:spAutoFit/>
          </a:bodyPr>
          <a:lstStyle/>
          <a:p>
            <a:r>
              <a:rPr lang="de-DE" sz="1222" dirty="0"/>
              <a:t>Los </a:t>
            </a:r>
            <a:r>
              <a:rPr lang="de-DE" sz="1222" dirty="0" err="1"/>
              <a:t>nudos</a:t>
            </a:r>
            <a:r>
              <a:rPr lang="de-DE" sz="1222" dirty="0"/>
              <a:t> </a:t>
            </a:r>
            <a:r>
              <a:rPr lang="de-DE" sz="1222" dirty="0" err="1"/>
              <a:t>amarillos</a:t>
            </a:r>
            <a:r>
              <a:rPr lang="de-DE" sz="1222" dirty="0"/>
              <a:t> son </a:t>
            </a:r>
            <a:r>
              <a:rPr lang="de-DE" sz="1222" dirty="0" err="1"/>
              <a:t>zonas</a:t>
            </a:r>
            <a:r>
              <a:rPr lang="de-DE" sz="1222" dirty="0"/>
              <a:t> de </a:t>
            </a:r>
            <a:r>
              <a:rPr lang="de-DE" sz="1222" dirty="0" err="1"/>
              <a:t>restauración</a:t>
            </a:r>
            <a:r>
              <a:rPr lang="de-DE" sz="1222" dirty="0"/>
              <a:t> </a:t>
            </a:r>
            <a:r>
              <a:rPr lang="de-DE" sz="1222" dirty="0" err="1"/>
              <a:t>intensiva</a:t>
            </a:r>
            <a:r>
              <a:rPr lang="de-DE" sz="1222" dirty="0"/>
              <a:t>, </a:t>
            </a:r>
            <a:r>
              <a:rPr lang="de-DE" sz="1222" dirty="0" err="1"/>
              <a:t>necesita</a:t>
            </a:r>
            <a:r>
              <a:rPr lang="de-DE" sz="1222" dirty="0"/>
              <a:t> </a:t>
            </a:r>
            <a:r>
              <a:rPr lang="de-DE" sz="1222" dirty="0" err="1"/>
              <a:t>verificación</a:t>
            </a:r>
            <a:r>
              <a:rPr lang="de-DE" sz="1222" dirty="0"/>
              <a:t> a </a:t>
            </a:r>
            <a:r>
              <a:rPr lang="de-DE" sz="1222" dirty="0" err="1"/>
              <a:t>distancias</a:t>
            </a:r>
            <a:r>
              <a:rPr lang="de-DE" sz="1222" dirty="0"/>
              <a:t> de entre </a:t>
            </a:r>
          </a:p>
          <a:p>
            <a:r>
              <a:rPr lang="de-DE" sz="1222" dirty="0"/>
              <a:t>1, 1.5 y 2 km, que ya es bastante para dispersión – depende que organismos usamos (abejas, murcielagos, aves, roedores). </a:t>
            </a:r>
          </a:p>
        </p:txBody>
      </p:sp>
    </p:spTree>
    <p:extLst>
      <p:ext uri="{BB962C8B-B14F-4D97-AF65-F5344CB8AC3E}">
        <p14:creationId xmlns:p14="http://schemas.microsoft.com/office/powerpoint/2010/main" val="3358734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2636912"/>
            <a:ext cx="3240360" cy="1143000"/>
          </a:xfrm>
        </p:spPr>
        <p:txBody>
          <a:bodyPr/>
          <a:lstStyle/>
          <a:p>
            <a:r>
              <a:rPr lang="es-PE" dirty="0" smtClean="0">
                <a:solidFill>
                  <a:schemeClr val="accent2"/>
                </a:solidFill>
              </a:rPr>
              <a:t>El Problema: </a:t>
            </a:r>
            <a:endParaRPr lang="es-PE" dirty="0">
              <a:solidFill>
                <a:schemeClr val="accent2"/>
              </a:solidFill>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4935" y="0"/>
            <a:ext cx="4849065" cy="6858000"/>
          </a:xfrm>
          <a:prstGeom prst="rect">
            <a:avLst/>
          </a:prstGeom>
        </p:spPr>
      </p:pic>
    </p:spTree>
    <p:extLst>
      <p:ext uri="{BB962C8B-B14F-4D97-AF65-F5344CB8AC3E}">
        <p14:creationId xmlns:p14="http://schemas.microsoft.com/office/powerpoint/2010/main" val="457414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3567" y="3374994"/>
            <a:ext cx="3332085" cy="2214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a:xfrm>
            <a:off x="870415" y="321265"/>
            <a:ext cx="3680166" cy="857250"/>
          </a:xfrm>
        </p:spPr>
        <p:txBody>
          <a:bodyPr>
            <a:normAutofit fontScale="90000"/>
          </a:bodyPr>
          <a:lstStyle/>
          <a:p>
            <a:r>
              <a:rPr lang="es-PE" dirty="0" smtClean="0">
                <a:solidFill>
                  <a:schemeClr val="tx2"/>
                </a:solidFill>
              </a:rPr>
              <a:t>Próximos retos:</a:t>
            </a:r>
            <a:endParaRPr lang="es-PE" dirty="0">
              <a:solidFill>
                <a:schemeClr val="tx2"/>
              </a:solidFill>
            </a:endParaRPr>
          </a:p>
        </p:txBody>
      </p:sp>
      <p:sp>
        <p:nvSpPr>
          <p:cNvPr id="3" name="Marcador de contenido 2"/>
          <p:cNvSpPr>
            <a:spLocks noGrp="1"/>
          </p:cNvSpPr>
          <p:nvPr>
            <p:ph idx="1"/>
          </p:nvPr>
        </p:nvSpPr>
        <p:spPr>
          <a:xfrm>
            <a:off x="396600" y="1075463"/>
            <a:ext cx="4627796" cy="5161849"/>
          </a:xfrm>
        </p:spPr>
        <p:txBody>
          <a:bodyPr>
            <a:noAutofit/>
          </a:bodyPr>
          <a:lstStyle/>
          <a:p>
            <a:r>
              <a:rPr lang="es-PE" sz="2400" dirty="0" smtClean="0">
                <a:solidFill>
                  <a:schemeClr val="tx2"/>
                </a:solidFill>
              </a:rPr>
              <a:t>Cambiar el paradigma de </a:t>
            </a:r>
            <a:r>
              <a:rPr lang="es-PE" sz="2400" i="1" dirty="0" smtClean="0">
                <a:solidFill>
                  <a:schemeClr val="tx2"/>
                </a:solidFill>
              </a:rPr>
              <a:t>reforestación</a:t>
            </a:r>
            <a:r>
              <a:rPr lang="es-PE" sz="2400" dirty="0" smtClean="0">
                <a:solidFill>
                  <a:schemeClr val="tx2"/>
                </a:solidFill>
              </a:rPr>
              <a:t> a </a:t>
            </a:r>
            <a:r>
              <a:rPr lang="es-PE" sz="2400" dirty="0" err="1" smtClean="0">
                <a:solidFill>
                  <a:schemeClr val="tx2"/>
                </a:solidFill>
              </a:rPr>
              <a:t>restaurción</a:t>
            </a:r>
            <a:r>
              <a:rPr lang="es-PE" sz="2400" dirty="0" smtClean="0">
                <a:solidFill>
                  <a:schemeClr val="tx2"/>
                </a:solidFill>
              </a:rPr>
              <a:t> ecológica, del paisaje.</a:t>
            </a:r>
          </a:p>
          <a:p>
            <a:r>
              <a:rPr lang="es-PE" sz="2400" dirty="0" smtClean="0">
                <a:solidFill>
                  <a:schemeClr val="tx2"/>
                </a:solidFill>
              </a:rPr>
              <a:t>Hacer el escalamiento para alcanzar metas al 2020.</a:t>
            </a:r>
          </a:p>
          <a:p>
            <a:r>
              <a:rPr lang="es-PE" sz="2400" dirty="0" smtClean="0">
                <a:solidFill>
                  <a:schemeClr val="tx2"/>
                </a:solidFill>
              </a:rPr>
              <a:t>Trabajar en los ingresos económicos</a:t>
            </a:r>
          </a:p>
          <a:p>
            <a:r>
              <a:rPr lang="es-PE" sz="2400" dirty="0" smtClean="0">
                <a:solidFill>
                  <a:schemeClr val="tx2"/>
                </a:solidFill>
              </a:rPr>
              <a:t>Incluir al sector privado en las inversiones y algunas de las actividades (turismo)</a:t>
            </a:r>
          </a:p>
          <a:p>
            <a:r>
              <a:rPr lang="es-PE" sz="2400" dirty="0" smtClean="0">
                <a:solidFill>
                  <a:schemeClr val="tx2"/>
                </a:solidFill>
              </a:rPr>
              <a:t>Junto con los ingresos económicos, se facilitará la sostenibilidad a largo plazo.</a:t>
            </a:r>
          </a:p>
          <a:p>
            <a:endParaRPr lang="es-PE" sz="2400" dirty="0">
              <a:solidFill>
                <a:schemeClr val="tx2"/>
              </a:solidFill>
            </a:endParaRPr>
          </a:p>
        </p:txBody>
      </p:sp>
      <p:pic>
        <p:nvPicPr>
          <p:cNvPr id="5" name="Imagen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2090" y="1084524"/>
            <a:ext cx="3403561" cy="2128452"/>
          </a:xfrm>
          <a:prstGeom prst="rect">
            <a:avLst/>
          </a:prstGeom>
          <a:noFill/>
        </p:spPr>
      </p:pic>
      <p:sp>
        <p:nvSpPr>
          <p:cNvPr id="7" name="CuadroTexto 6"/>
          <p:cNvSpPr txBox="1"/>
          <p:nvPr/>
        </p:nvSpPr>
        <p:spPr>
          <a:xfrm>
            <a:off x="2710498" y="6346902"/>
            <a:ext cx="6455036" cy="507831"/>
          </a:xfrm>
          <a:prstGeom prst="rect">
            <a:avLst/>
          </a:prstGeom>
          <a:solidFill>
            <a:schemeClr val="bg1">
              <a:lumMod val="85000"/>
            </a:schemeClr>
          </a:solidFill>
        </p:spPr>
        <p:txBody>
          <a:bodyPr wrap="square" rtlCol="0">
            <a:spAutoFit/>
          </a:bodyPr>
          <a:lstStyle/>
          <a:p>
            <a:r>
              <a:rPr lang="es-PE" sz="1350" dirty="0" err="1"/>
              <a:t>For</a:t>
            </a:r>
            <a:r>
              <a:rPr lang="es-PE" sz="1350" dirty="0"/>
              <a:t> more </a:t>
            </a:r>
            <a:r>
              <a:rPr lang="es-PE" sz="1350" dirty="0" err="1"/>
              <a:t>information</a:t>
            </a:r>
            <a:r>
              <a:rPr lang="es-PE" sz="1350" dirty="0"/>
              <a:t> </a:t>
            </a:r>
            <a:r>
              <a:rPr lang="es-PE" sz="1350" dirty="0" err="1"/>
              <a:t>contact</a:t>
            </a:r>
            <a:r>
              <a:rPr lang="es-PE" sz="1350" dirty="0"/>
              <a:t>: </a:t>
            </a:r>
          </a:p>
          <a:p>
            <a:r>
              <a:rPr lang="es-PE" sz="1350" dirty="0"/>
              <a:t>Jorge Watanabe (</a:t>
            </a:r>
            <a:r>
              <a:rPr lang="es-PE" sz="1350" dirty="0">
                <a:hlinkClick r:id="rId5"/>
              </a:rPr>
              <a:t>jwatanabe@cima.org.pe</a:t>
            </a:r>
            <a:r>
              <a:rPr lang="es-PE" sz="1350" dirty="0"/>
              <a:t>), </a:t>
            </a:r>
            <a:r>
              <a:rPr lang="es-PE" sz="1350" dirty="0" err="1"/>
              <a:t>or</a:t>
            </a:r>
            <a:r>
              <a:rPr lang="es-PE" sz="1350" dirty="0"/>
              <a:t> Lily Rodriguez (</a:t>
            </a:r>
            <a:r>
              <a:rPr lang="es-PE" sz="1350" dirty="0">
                <a:hlinkClick r:id="rId6"/>
              </a:rPr>
              <a:t>lrodriguez@cima.org.pe</a:t>
            </a:r>
            <a:r>
              <a:rPr lang="es-PE" sz="1350" dirty="0"/>
              <a:t>) </a:t>
            </a:r>
          </a:p>
        </p:txBody>
      </p:sp>
    </p:spTree>
    <p:extLst>
      <p:ext uri="{BB962C8B-B14F-4D97-AF65-F5344CB8AC3E}">
        <p14:creationId xmlns:p14="http://schemas.microsoft.com/office/powerpoint/2010/main" val="2899523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8892" y="0"/>
            <a:ext cx="4849612" cy="6858000"/>
          </a:xfrm>
          <a:prstGeom prst="rect">
            <a:avLst/>
          </a:prstGeom>
        </p:spPr>
      </p:pic>
      <p:sp>
        <p:nvSpPr>
          <p:cNvPr id="6" name="Título 5"/>
          <p:cNvSpPr>
            <a:spLocks noGrp="1"/>
          </p:cNvSpPr>
          <p:nvPr>
            <p:ph type="title"/>
          </p:nvPr>
        </p:nvSpPr>
        <p:spPr>
          <a:xfrm>
            <a:off x="457200" y="274638"/>
            <a:ext cx="3610744" cy="1143000"/>
          </a:xfrm>
        </p:spPr>
        <p:txBody>
          <a:bodyPr>
            <a:normAutofit fontScale="90000"/>
          </a:bodyPr>
          <a:lstStyle/>
          <a:p>
            <a:r>
              <a:rPr lang="es-PE" sz="3600" dirty="0" smtClean="0"/>
              <a:t>Oportunidades de restauración</a:t>
            </a:r>
            <a:endParaRPr lang="es-PE" sz="3600" dirty="0"/>
          </a:p>
        </p:txBody>
      </p:sp>
      <p:sp>
        <p:nvSpPr>
          <p:cNvPr id="7" name="Marcador de contenido 6"/>
          <p:cNvSpPr>
            <a:spLocks noGrp="1"/>
          </p:cNvSpPr>
          <p:nvPr>
            <p:ph idx="1"/>
          </p:nvPr>
        </p:nvSpPr>
        <p:spPr>
          <a:xfrm>
            <a:off x="457200" y="1600200"/>
            <a:ext cx="3610744" cy="4525963"/>
          </a:xfrm>
        </p:spPr>
        <p:txBody>
          <a:bodyPr>
            <a:normAutofit fontScale="70000" lnSpcReduction="20000"/>
          </a:bodyPr>
          <a:lstStyle/>
          <a:p>
            <a:r>
              <a:rPr lang="es-PE" dirty="0" smtClean="0"/>
              <a:t>ROAM, UICN</a:t>
            </a:r>
          </a:p>
          <a:p>
            <a:r>
              <a:rPr lang="es-PE" dirty="0" smtClean="0"/>
              <a:t>Prioridades</a:t>
            </a:r>
          </a:p>
          <a:p>
            <a:r>
              <a:rPr lang="es-PE" dirty="0" smtClean="0"/>
              <a:t>Cómo?</a:t>
            </a:r>
          </a:p>
          <a:p>
            <a:r>
              <a:rPr lang="es-PE" dirty="0" smtClean="0"/>
              <a:t>Condiciones habilitantes</a:t>
            </a:r>
          </a:p>
          <a:p>
            <a:r>
              <a:rPr lang="es-PE" dirty="0"/>
              <a:t>Esta estrategia nos ayuda a </a:t>
            </a:r>
            <a:r>
              <a:rPr lang="es-PE" dirty="0" smtClean="0"/>
              <a:t>implementar compromisos </a:t>
            </a:r>
            <a:r>
              <a:rPr lang="es-PE" dirty="0"/>
              <a:t>internacionales: </a:t>
            </a:r>
            <a:endParaRPr lang="es-PE" dirty="0" smtClean="0"/>
          </a:p>
          <a:p>
            <a:r>
              <a:rPr lang="es-PE" dirty="0" smtClean="0"/>
              <a:t>CBD </a:t>
            </a:r>
            <a:r>
              <a:rPr lang="es-PE" dirty="0"/>
              <a:t>– </a:t>
            </a:r>
            <a:r>
              <a:rPr lang="es-PE" dirty="0" smtClean="0"/>
              <a:t>metas </a:t>
            </a:r>
            <a:r>
              <a:rPr lang="es-PE" dirty="0"/>
              <a:t>Aichi:</a:t>
            </a:r>
          </a:p>
          <a:p>
            <a:r>
              <a:rPr lang="es-PE" b="1" dirty="0">
                <a:solidFill>
                  <a:schemeClr val="accent1">
                    <a:lumMod val="75000"/>
                  </a:schemeClr>
                </a:solidFill>
              </a:rPr>
              <a:t>Meta 15: </a:t>
            </a:r>
          </a:p>
          <a:p>
            <a:r>
              <a:rPr lang="es-PE" dirty="0"/>
              <a:t>Recuperar al menos 15% de </a:t>
            </a:r>
            <a:r>
              <a:rPr lang="es-PE" dirty="0" smtClean="0"/>
              <a:t>ecosistemas degradados</a:t>
            </a:r>
            <a:r>
              <a:rPr lang="es-PE" dirty="0"/>
              <a:t>.</a:t>
            </a:r>
          </a:p>
          <a:p>
            <a:r>
              <a:rPr lang="es-PE" b="1" dirty="0">
                <a:solidFill>
                  <a:schemeClr val="accent1">
                    <a:lumMod val="75000"/>
                  </a:schemeClr>
                </a:solidFill>
              </a:rPr>
              <a:t>Iniciativa 20x20</a:t>
            </a:r>
            <a:r>
              <a:rPr lang="es-PE" b="1" dirty="0" smtClean="0">
                <a:solidFill>
                  <a:schemeClr val="accent1">
                    <a:lumMod val="75000"/>
                  </a:schemeClr>
                </a:solidFill>
              </a:rPr>
              <a:t>: </a:t>
            </a:r>
            <a:r>
              <a:rPr lang="es-PE" dirty="0" smtClean="0"/>
              <a:t>3.2 </a:t>
            </a:r>
            <a:r>
              <a:rPr lang="es-PE" dirty="0"/>
              <a:t>millones de Ha restauradas</a:t>
            </a:r>
          </a:p>
          <a:p>
            <a:endParaRPr lang="es-PE" dirty="0"/>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0"/>
            <a:ext cx="6858000" cy="6858000"/>
          </a:xfrm>
          <a:prstGeom prst="rect">
            <a:avLst/>
          </a:prstGeom>
        </p:spPr>
      </p:pic>
    </p:spTree>
    <p:extLst>
      <p:ext uri="{BB962C8B-B14F-4D97-AF65-F5344CB8AC3E}">
        <p14:creationId xmlns:p14="http://schemas.microsoft.com/office/powerpoint/2010/main" val="13612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PE"/>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7030"/>
            <a:ext cx="9144000" cy="6223993"/>
          </a:xfr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69" y="6296510"/>
            <a:ext cx="521209" cy="292609"/>
          </a:xfrm>
          <a:prstGeom prst="rect">
            <a:avLst/>
          </a:prstGeom>
        </p:spPr>
      </p:pic>
    </p:spTree>
    <p:extLst>
      <p:ext uri="{BB962C8B-B14F-4D97-AF65-F5344CB8AC3E}">
        <p14:creationId xmlns:p14="http://schemas.microsoft.com/office/powerpoint/2010/main" val="1582753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979" y="1268763"/>
            <a:ext cx="3754760" cy="2016223"/>
          </a:xfrm>
        </p:spPr>
        <p:txBody>
          <a:bodyPr>
            <a:normAutofit fontScale="85000" lnSpcReduction="10000"/>
          </a:bodyPr>
          <a:lstStyle/>
          <a:p>
            <a:r>
              <a:rPr lang="de-DE" dirty="0"/>
              <a:t>Conversión de bosques a agricultura</a:t>
            </a:r>
          </a:p>
          <a:p>
            <a:r>
              <a:rPr lang="de-DE" dirty="0"/>
              <a:t>Deforestación</a:t>
            </a:r>
          </a:p>
          <a:p>
            <a:r>
              <a:rPr lang="de-DE" dirty="0"/>
              <a:t>Migración</a:t>
            </a:r>
          </a:p>
        </p:txBody>
      </p:sp>
      <p:pic>
        <p:nvPicPr>
          <p:cNvPr id="4" name="Picture 11" descr="C:\Users\Lily\Pictures\deforest0001.jpg"/>
          <p:cNvPicPr>
            <a:picLocks noChangeAspect="1" noChangeArrowheads="1"/>
          </p:cNvPicPr>
          <p:nvPr/>
        </p:nvPicPr>
        <p:blipFill>
          <a:blip r:embed="rId2" cstate="print"/>
          <a:srcRect l="9337"/>
          <a:stretch>
            <a:fillRect/>
          </a:stretch>
        </p:blipFill>
        <p:spPr bwMode="auto">
          <a:xfrm>
            <a:off x="4560889" y="11756"/>
            <a:ext cx="4583113" cy="6858000"/>
          </a:xfrm>
          <a:prstGeom prst="rect">
            <a:avLst/>
          </a:prstGeom>
          <a:noFill/>
          <a:ln w="9525">
            <a:noFill/>
            <a:miter lim="800000"/>
            <a:headEnd/>
            <a:tailEnd/>
          </a:ln>
        </p:spPr>
      </p:pic>
      <p:grpSp>
        <p:nvGrpSpPr>
          <p:cNvPr id="5" name="Group 7"/>
          <p:cNvGrpSpPr>
            <a:grpSpLocks/>
          </p:cNvGrpSpPr>
          <p:nvPr/>
        </p:nvGrpSpPr>
        <p:grpSpPr bwMode="auto">
          <a:xfrm>
            <a:off x="6300192" y="2535567"/>
            <a:ext cx="432048" cy="792088"/>
            <a:chOff x="210" y="400"/>
            <a:chExt cx="517" cy="972"/>
          </a:xfrm>
        </p:grpSpPr>
        <p:sp>
          <p:nvSpPr>
            <p:cNvPr id="6" name="Freeform 8"/>
            <p:cNvSpPr>
              <a:spLocks/>
            </p:cNvSpPr>
            <p:nvPr/>
          </p:nvSpPr>
          <p:spPr bwMode="auto">
            <a:xfrm>
              <a:off x="212" y="402"/>
              <a:ext cx="515" cy="970"/>
            </a:xfrm>
            <a:custGeom>
              <a:avLst/>
              <a:gdLst>
                <a:gd name="T0" fmla="*/ 9 w 515"/>
                <a:gd name="T1" fmla="*/ 596 h 970"/>
                <a:gd name="T2" fmla="*/ 9 w 515"/>
                <a:gd name="T3" fmla="*/ 560 h 970"/>
                <a:gd name="T4" fmla="*/ 9 w 515"/>
                <a:gd name="T5" fmla="*/ 524 h 970"/>
                <a:gd name="T6" fmla="*/ 18 w 515"/>
                <a:gd name="T7" fmla="*/ 488 h 970"/>
                <a:gd name="T8" fmla="*/ 45 w 515"/>
                <a:gd name="T9" fmla="*/ 497 h 970"/>
                <a:gd name="T10" fmla="*/ 54 w 515"/>
                <a:gd name="T11" fmla="*/ 524 h 970"/>
                <a:gd name="T12" fmla="*/ 63 w 515"/>
                <a:gd name="T13" fmla="*/ 533 h 970"/>
                <a:gd name="T14" fmla="*/ 90 w 515"/>
                <a:gd name="T15" fmla="*/ 524 h 970"/>
                <a:gd name="T16" fmla="*/ 126 w 515"/>
                <a:gd name="T17" fmla="*/ 506 h 970"/>
                <a:gd name="T18" fmla="*/ 108 w 515"/>
                <a:gd name="T19" fmla="*/ 473 h 970"/>
                <a:gd name="T20" fmla="*/ 135 w 515"/>
                <a:gd name="T21" fmla="*/ 464 h 970"/>
                <a:gd name="T22" fmla="*/ 153 w 515"/>
                <a:gd name="T23" fmla="*/ 446 h 970"/>
                <a:gd name="T24" fmla="*/ 187 w 515"/>
                <a:gd name="T25" fmla="*/ 428 h 970"/>
                <a:gd name="T26" fmla="*/ 178 w 515"/>
                <a:gd name="T27" fmla="*/ 383 h 970"/>
                <a:gd name="T28" fmla="*/ 187 w 515"/>
                <a:gd name="T29" fmla="*/ 356 h 970"/>
                <a:gd name="T30" fmla="*/ 214 w 515"/>
                <a:gd name="T31" fmla="*/ 347 h 970"/>
                <a:gd name="T32" fmla="*/ 241 w 515"/>
                <a:gd name="T33" fmla="*/ 356 h 970"/>
                <a:gd name="T34" fmla="*/ 241 w 515"/>
                <a:gd name="T35" fmla="*/ 347 h 970"/>
                <a:gd name="T36" fmla="*/ 259 w 515"/>
                <a:gd name="T37" fmla="*/ 313 h 970"/>
                <a:gd name="T38" fmla="*/ 250 w 515"/>
                <a:gd name="T39" fmla="*/ 286 h 970"/>
                <a:gd name="T40" fmla="*/ 250 w 515"/>
                <a:gd name="T41" fmla="*/ 250 h 970"/>
                <a:gd name="T42" fmla="*/ 241 w 515"/>
                <a:gd name="T43" fmla="*/ 205 h 970"/>
                <a:gd name="T44" fmla="*/ 223 w 515"/>
                <a:gd name="T45" fmla="*/ 169 h 970"/>
                <a:gd name="T46" fmla="*/ 232 w 515"/>
                <a:gd name="T47" fmla="*/ 144 h 970"/>
                <a:gd name="T48" fmla="*/ 250 w 515"/>
                <a:gd name="T49" fmla="*/ 108 h 970"/>
                <a:gd name="T50" fmla="*/ 259 w 515"/>
                <a:gd name="T51" fmla="*/ 81 h 970"/>
                <a:gd name="T52" fmla="*/ 277 w 515"/>
                <a:gd name="T53" fmla="*/ 45 h 970"/>
                <a:gd name="T54" fmla="*/ 295 w 515"/>
                <a:gd name="T55" fmla="*/ 36 h 970"/>
                <a:gd name="T56" fmla="*/ 295 w 515"/>
                <a:gd name="T57" fmla="*/ 9 h 970"/>
                <a:gd name="T58" fmla="*/ 329 w 515"/>
                <a:gd name="T59" fmla="*/ 9 h 970"/>
                <a:gd name="T60" fmla="*/ 347 w 515"/>
                <a:gd name="T61" fmla="*/ 45 h 970"/>
                <a:gd name="T62" fmla="*/ 373 w 515"/>
                <a:gd name="T63" fmla="*/ 72 h 970"/>
                <a:gd name="T64" fmla="*/ 409 w 515"/>
                <a:gd name="T65" fmla="*/ 90 h 970"/>
                <a:gd name="T66" fmla="*/ 454 w 515"/>
                <a:gd name="T67" fmla="*/ 108 h 970"/>
                <a:gd name="T68" fmla="*/ 515 w 515"/>
                <a:gd name="T69" fmla="*/ 178 h 970"/>
                <a:gd name="T70" fmla="*/ 391 w 515"/>
                <a:gd name="T71" fmla="*/ 268 h 970"/>
                <a:gd name="T72" fmla="*/ 313 w 515"/>
                <a:gd name="T73" fmla="*/ 286 h 970"/>
                <a:gd name="T74" fmla="*/ 329 w 515"/>
                <a:gd name="T75" fmla="*/ 356 h 970"/>
                <a:gd name="T76" fmla="*/ 382 w 515"/>
                <a:gd name="T77" fmla="*/ 410 h 970"/>
                <a:gd name="T78" fmla="*/ 373 w 515"/>
                <a:gd name="T79" fmla="*/ 506 h 970"/>
                <a:gd name="T80" fmla="*/ 382 w 515"/>
                <a:gd name="T81" fmla="*/ 675 h 970"/>
                <a:gd name="T82" fmla="*/ 400 w 515"/>
                <a:gd name="T83" fmla="*/ 693 h 970"/>
                <a:gd name="T84" fmla="*/ 400 w 515"/>
                <a:gd name="T85" fmla="*/ 810 h 970"/>
                <a:gd name="T86" fmla="*/ 382 w 515"/>
                <a:gd name="T87" fmla="*/ 889 h 970"/>
                <a:gd name="T88" fmla="*/ 355 w 515"/>
                <a:gd name="T89" fmla="*/ 898 h 970"/>
                <a:gd name="T90" fmla="*/ 347 w 515"/>
                <a:gd name="T91" fmla="*/ 925 h 970"/>
                <a:gd name="T92" fmla="*/ 329 w 515"/>
                <a:gd name="T93" fmla="*/ 961 h 970"/>
                <a:gd name="T94" fmla="*/ 286 w 515"/>
                <a:gd name="T95" fmla="*/ 961 h 970"/>
                <a:gd name="T96" fmla="*/ 241 w 515"/>
                <a:gd name="T97" fmla="*/ 952 h 970"/>
                <a:gd name="T98" fmla="*/ 232 w 515"/>
                <a:gd name="T99" fmla="*/ 907 h 970"/>
                <a:gd name="T100" fmla="*/ 232 w 515"/>
                <a:gd name="T101" fmla="*/ 853 h 970"/>
                <a:gd name="T102" fmla="*/ 232 w 515"/>
                <a:gd name="T103" fmla="*/ 826 h 970"/>
                <a:gd name="T104" fmla="*/ 205 w 515"/>
                <a:gd name="T105" fmla="*/ 801 h 970"/>
                <a:gd name="T106" fmla="*/ 214 w 515"/>
                <a:gd name="T107" fmla="*/ 765 h 970"/>
                <a:gd name="T108" fmla="*/ 196 w 515"/>
                <a:gd name="T109" fmla="*/ 747 h 970"/>
                <a:gd name="T110" fmla="*/ 178 w 515"/>
                <a:gd name="T111" fmla="*/ 711 h 970"/>
                <a:gd name="T112" fmla="*/ 160 w 515"/>
                <a:gd name="T113" fmla="*/ 693 h 970"/>
                <a:gd name="T114" fmla="*/ 178 w 515"/>
                <a:gd name="T115" fmla="*/ 657 h 970"/>
                <a:gd name="T116" fmla="*/ 160 w 515"/>
                <a:gd name="T117" fmla="*/ 641 h 970"/>
                <a:gd name="T118" fmla="*/ 135 w 515"/>
                <a:gd name="T119" fmla="*/ 614 h 970"/>
                <a:gd name="T120" fmla="*/ 108 w 515"/>
                <a:gd name="T121" fmla="*/ 623 h 970"/>
                <a:gd name="T122" fmla="*/ 99 w 515"/>
                <a:gd name="T123" fmla="*/ 614 h 970"/>
                <a:gd name="T124" fmla="*/ 72 w 515"/>
                <a:gd name="T125" fmla="*/ 605 h 9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5"/>
                <a:gd name="T190" fmla="*/ 0 h 970"/>
                <a:gd name="T191" fmla="*/ 515 w 515"/>
                <a:gd name="T192" fmla="*/ 970 h 9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5" h="970">
                  <a:moveTo>
                    <a:pt x="36" y="614"/>
                  </a:moveTo>
                  <a:lnTo>
                    <a:pt x="27" y="614"/>
                  </a:lnTo>
                  <a:lnTo>
                    <a:pt x="18" y="614"/>
                  </a:lnTo>
                  <a:lnTo>
                    <a:pt x="18" y="605"/>
                  </a:lnTo>
                  <a:lnTo>
                    <a:pt x="9" y="605"/>
                  </a:lnTo>
                  <a:lnTo>
                    <a:pt x="9" y="596"/>
                  </a:lnTo>
                  <a:lnTo>
                    <a:pt x="9" y="587"/>
                  </a:lnTo>
                  <a:lnTo>
                    <a:pt x="0" y="587"/>
                  </a:lnTo>
                  <a:lnTo>
                    <a:pt x="0" y="578"/>
                  </a:lnTo>
                  <a:lnTo>
                    <a:pt x="9" y="578"/>
                  </a:lnTo>
                  <a:lnTo>
                    <a:pt x="9" y="569"/>
                  </a:lnTo>
                  <a:lnTo>
                    <a:pt x="9" y="560"/>
                  </a:lnTo>
                  <a:lnTo>
                    <a:pt x="9" y="551"/>
                  </a:lnTo>
                  <a:lnTo>
                    <a:pt x="0" y="551"/>
                  </a:lnTo>
                  <a:lnTo>
                    <a:pt x="0" y="542"/>
                  </a:lnTo>
                  <a:lnTo>
                    <a:pt x="0" y="533"/>
                  </a:lnTo>
                  <a:lnTo>
                    <a:pt x="0" y="524"/>
                  </a:lnTo>
                  <a:lnTo>
                    <a:pt x="9" y="524"/>
                  </a:lnTo>
                  <a:lnTo>
                    <a:pt x="9" y="515"/>
                  </a:lnTo>
                  <a:lnTo>
                    <a:pt x="0" y="515"/>
                  </a:lnTo>
                  <a:lnTo>
                    <a:pt x="0" y="506"/>
                  </a:lnTo>
                  <a:lnTo>
                    <a:pt x="0" y="497"/>
                  </a:lnTo>
                  <a:lnTo>
                    <a:pt x="9" y="488"/>
                  </a:lnTo>
                  <a:lnTo>
                    <a:pt x="18" y="488"/>
                  </a:lnTo>
                  <a:lnTo>
                    <a:pt x="18" y="497"/>
                  </a:lnTo>
                  <a:lnTo>
                    <a:pt x="27" y="497"/>
                  </a:lnTo>
                  <a:lnTo>
                    <a:pt x="27" y="488"/>
                  </a:lnTo>
                  <a:lnTo>
                    <a:pt x="36" y="488"/>
                  </a:lnTo>
                  <a:lnTo>
                    <a:pt x="36" y="497"/>
                  </a:lnTo>
                  <a:lnTo>
                    <a:pt x="45" y="497"/>
                  </a:lnTo>
                  <a:lnTo>
                    <a:pt x="36" y="497"/>
                  </a:lnTo>
                  <a:lnTo>
                    <a:pt x="45" y="497"/>
                  </a:lnTo>
                  <a:lnTo>
                    <a:pt x="45" y="506"/>
                  </a:lnTo>
                  <a:lnTo>
                    <a:pt x="45" y="515"/>
                  </a:lnTo>
                  <a:lnTo>
                    <a:pt x="45" y="524"/>
                  </a:lnTo>
                  <a:lnTo>
                    <a:pt x="54" y="524"/>
                  </a:lnTo>
                  <a:lnTo>
                    <a:pt x="54" y="533"/>
                  </a:lnTo>
                  <a:lnTo>
                    <a:pt x="54" y="524"/>
                  </a:lnTo>
                  <a:lnTo>
                    <a:pt x="63" y="524"/>
                  </a:lnTo>
                  <a:lnTo>
                    <a:pt x="63" y="533"/>
                  </a:lnTo>
                  <a:lnTo>
                    <a:pt x="63" y="524"/>
                  </a:lnTo>
                  <a:lnTo>
                    <a:pt x="63" y="533"/>
                  </a:lnTo>
                  <a:lnTo>
                    <a:pt x="72" y="533"/>
                  </a:lnTo>
                  <a:lnTo>
                    <a:pt x="72" y="542"/>
                  </a:lnTo>
                  <a:lnTo>
                    <a:pt x="81" y="542"/>
                  </a:lnTo>
                  <a:lnTo>
                    <a:pt x="81" y="533"/>
                  </a:lnTo>
                  <a:lnTo>
                    <a:pt x="90" y="533"/>
                  </a:lnTo>
                  <a:lnTo>
                    <a:pt x="90" y="524"/>
                  </a:lnTo>
                  <a:lnTo>
                    <a:pt x="99" y="524"/>
                  </a:lnTo>
                  <a:lnTo>
                    <a:pt x="99" y="515"/>
                  </a:lnTo>
                  <a:lnTo>
                    <a:pt x="99" y="506"/>
                  </a:lnTo>
                  <a:lnTo>
                    <a:pt x="108" y="506"/>
                  </a:lnTo>
                  <a:lnTo>
                    <a:pt x="117" y="506"/>
                  </a:lnTo>
                  <a:lnTo>
                    <a:pt x="126" y="506"/>
                  </a:lnTo>
                  <a:lnTo>
                    <a:pt x="126" y="497"/>
                  </a:lnTo>
                  <a:lnTo>
                    <a:pt x="126" y="488"/>
                  </a:lnTo>
                  <a:lnTo>
                    <a:pt x="117" y="488"/>
                  </a:lnTo>
                  <a:lnTo>
                    <a:pt x="117" y="482"/>
                  </a:lnTo>
                  <a:lnTo>
                    <a:pt x="108" y="482"/>
                  </a:lnTo>
                  <a:lnTo>
                    <a:pt x="108" y="473"/>
                  </a:lnTo>
                  <a:lnTo>
                    <a:pt x="117" y="473"/>
                  </a:lnTo>
                  <a:lnTo>
                    <a:pt x="126" y="473"/>
                  </a:lnTo>
                  <a:lnTo>
                    <a:pt x="126" y="464"/>
                  </a:lnTo>
                  <a:lnTo>
                    <a:pt x="126" y="473"/>
                  </a:lnTo>
                  <a:lnTo>
                    <a:pt x="126" y="464"/>
                  </a:lnTo>
                  <a:lnTo>
                    <a:pt x="135" y="464"/>
                  </a:lnTo>
                  <a:lnTo>
                    <a:pt x="144" y="464"/>
                  </a:lnTo>
                  <a:lnTo>
                    <a:pt x="153" y="464"/>
                  </a:lnTo>
                  <a:lnTo>
                    <a:pt x="153" y="455"/>
                  </a:lnTo>
                  <a:lnTo>
                    <a:pt x="144" y="455"/>
                  </a:lnTo>
                  <a:lnTo>
                    <a:pt x="153" y="455"/>
                  </a:lnTo>
                  <a:lnTo>
                    <a:pt x="153" y="446"/>
                  </a:lnTo>
                  <a:lnTo>
                    <a:pt x="160" y="446"/>
                  </a:lnTo>
                  <a:lnTo>
                    <a:pt x="169" y="446"/>
                  </a:lnTo>
                  <a:lnTo>
                    <a:pt x="178" y="446"/>
                  </a:lnTo>
                  <a:lnTo>
                    <a:pt x="187" y="437"/>
                  </a:lnTo>
                  <a:lnTo>
                    <a:pt x="196" y="428"/>
                  </a:lnTo>
                  <a:lnTo>
                    <a:pt x="187" y="428"/>
                  </a:lnTo>
                  <a:lnTo>
                    <a:pt x="187" y="419"/>
                  </a:lnTo>
                  <a:lnTo>
                    <a:pt x="187" y="410"/>
                  </a:lnTo>
                  <a:lnTo>
                    <a:pt x="187" y="401"/>
                  </a:lnTo>
                  <a:lnTo>
                    <a:pt x="187" y="392"/>
                  </a:lnTo>
                  <a:lnTo>
                    <a:pt x="178" y="392"/>
                  </a:lnTo>
                  <a:lnTo>
                    <a:pt x="178" y="383"/>
                  </a:lnTo>
                  <a:lnTo>
                    <a:pt x="169" y="383"/>
                  </a:lnTo>
                  <a:lnTo>
                    <a:pt x="169" y="374"/>
                  </a:lnTo>
                  <a:lnTo>
                    <a:pt x="169" y="365"/>
                  </a:lnTo>
                  <a:lnTo>
                    <a:pt x="169" y="356"/>
                  </a:lnTo>
                  <a:lnTo>
                    <a:pt x="178" y="356"/>
                  </a:lnTo>
                  <a:lnTo>
                    <a:pt x="187" y="356"/>
                  </a:lnTo>
                  <a:lnTo>
                    <a:pt x="187" y="347"/>
                  </a:lnTo>
                  <a:lnTo>
                    <a:pt x="196" y="347"/>
                  </a:lnTo>
                  <a:lnTo>
                    <a:pt x="196" y="338"/>
                  </a:lnTo>
                  <a:lnTo>
                    <a:pt x="205" y="338"/>
                  </a:lnTo>
                  <a:lnTo>
                    <a:pt x="205" y="347"/>
                  </a:lnTo>
                  <a:lnTo>
                    <a:pt x="214" y="347"/>
                  </a:lnTo>
                  <a:lnTo>
                    <a:pt x="223" y="347"/>
                  </a:lnTo>
                  <a:lnTo>
                    <a:pt x="223" y="356"/>
                  </a:lnTo>
                  <a:lnTo>
                    <a:pt x="223" y="365"/>
                  </a:lnTo>
                  <a:lnTo>
                    <a:pt x="232" y="365"/>
                  </a:lnTo>
                  <a:lnTo>
                    <a:pt x="232" y="356"/>
                  </a:lnTo>
                  <a:lnTo>
                    <a:pt x="241" y="356"/>
                  </a:lnTo>
                  <a:lnTo>
                    <a:pt x="241" y="365"/>
                  </a:lnTo>
                  <a:lnTo>
                    <a:pt x="250" y="365"/>
                  </a:lnTo>
                  <a:lnTo>
                    <a:pt x="259" y="365"/>
                  </a:lnTo>
                  <a:lnTo>
                    <a:pt x="259" y="356"/>
                  </a:lnTo>
                  <a:lnTo>
                    <a:pt x="250" y="347"/>
                  </a:lnTo>
                  <a:lnTo>
                    <a:pt x="241" y="347"/>
                  </a:lnTo>
                  <a:lnTo>
                    <a:pt x="241" y="338"/>
                  </a:lnTo>
                  <a:lnTo>
                    <a:pt x="250" y="338"/>
                  </a:lnTo>
                  <a:lnTo>
                    <a:pt x="250" y="329"/>
                  </a:lnTo>
                  <a:lnTo>
                    <a:pt x="259" y="329"/>
                  </a:lnTo>
                  <a:lnTo>
                    <a:pt x="259" y="322"/>
                  </a:lnTo>
                  <a:lnTo>
                    <a:pt x="259" y="313"/>
                  </a:lnTo>
                  <a:lnTo>
                    <a:pt x="259" y="304"/>
                  </a:lnTo>
                  <a:lnTo>
                    <a:pt x="259" y="295"/>
                  </a:lnTo>
                  <a:lnTo>
                    <a:pt x="250" y="295"/>
                  </a:lnTo>
                  <a:lnTo>
                    <a:pt x="250" y="286"/>
                  </a:lnTo>
                  <a:lnTo>
                    <a:pt x="259" y="286"/>
                  </a:lnTo>
                  <a:lnTo>
                    <a:pt x="250" y="286"/>
                  </a:lnTo>
                  <a:lnTo>
                    <a:pt x="259" y="286"/>
                  </a:lnTo>
                  <a:lnTo>
                    <a:pt x="259" y="277"/>
                  </a:lnTo>
                  <a:lnTo>
                    <a:pt x="250" y="277"/>
                  </a:lnTo>
                  <a:lnTo>
                    <a:pt x="250" y="268"/>
                  </a:lnTo>
                  <a:lnTo>
                    <a:pt x="250" y="259"/>
                  </a:lnTo>
                  <a:lnTo>
                    <a:pt x="250" y="250"/>
                  </a:lnTo>
                  <a:lnTo>
                    <a:pt x="250" y="241"/>
                  </a:lnTo>
                  <a:lnTo>
                    <a:pt x="250" y="232"/>
                  </a:lnTo>
                  <a:lnTo>
                    <a:pt x="241" y="232"/>
                  </a:lnTo>
                  <a:lnTo>
                    <a:pt x="241" y="223"/>
                  </a:lnTo>
                  <a:lnTo>
                    <a:pt x="241" y="214"/>
                  </a:lnTo>
                  <a:lnTo>
                    <a:pt x="241" y="205"/>
                  </a:lnTo>
                  <a:lnTo>
                    <a:pt x="241" y="196"/>
                  </a:lnTo>
                  <a:lnTo>
                    <a:pt x="241" y="187"/>
                  </a:lnTo>
                  <a:lnTo>
                    <a:pt x="232" y="187"/>
                  </a:lnTo>
                  <a:lnTo>
                    <a:pt x="232" y="178"/>
                  </a:lnTo>
                  <a:lnTo>
                    <a:pt x="232" y="169"/>
                  </a:lnTo>
                  <a:lnTo>
                    <a:pt x="223" y="169"/>
                  </a:lnTo>
                  <a:lnTo>
                    <a:pt x="223" y="160"/>
                  </a:lnTo>
                  <a:lnTo>
                    <a:pt x="232" y="160"/>
                  </a:lnTo>
                  <a:lnTo>
                    <a:pt x="232" y="153"/>
                  </a:lnTo>
                  <a:lnTo>
                    <a:pt x="241" y="153"/>
                  </a:lnTo>
                  <a:lnTo>
                    <a:pt x="241" y="144"/>
                  </a:lnTo>
                  <a:lnTo>
                    <a:pt x="232" y="144"/>
                  </a:lnTo>
                  <a:lnTo>
                    <a:pt x="232" y="135"/>
                  </a:lnTo>
                  <a:lnTo>
                    <a:pt x="232" y="126"/>
                  </a:lnTo>
                  <a:lnTo>
                    <a:pt x="241" y="126"/>
                  </a:lnTo>
                  <a:lnTo>
                    <a:pt x="250" y="126"/>
                  </a:lnTo>
                  <a:lnTo>
                    <a:pt x="250" y="117"/>
                  </a:lnTo>
                  <a:lnTo>
                    <a:pt x="250" y="108"/>
                  </a:lnTo>
                  <a:lnTo>
                    <a:pt x="259" y="108"/>
                  </a:lnTo>
                  <a:lnTo>
                    <a:pt x="259" y="99"/>
                  </a:lnTo>
                  <a:lnTo>
                    <a:pt x="250" y="99"/>
                  </a:lnTo>
                  <a:lnTo>
                    <a:pt x="259" y="99"/>
                  </a:lnTo>
                  <a:lnTo>
                    <a:pt x="259" y="90"/>
                  </a:lnTo>
                  <a:lnTo>
                    <a:pt x="259" y="81"/>
                  </a:lnTo>
                  <a:lnTo>
                    <a:pt x="259" y="72"/>
                  </a:lnTo>
                  <a:lnTo>
                    <a:pt x="259" y="63"/>
                  </a:lnTo>
                  <a:lnTo>
                    <a:pt x="259" y="54"/>
                  </a:lnTo>
                  <a:lnTo>
                    <a:pt x="268" y="54"/>
                  </a:lnTo>
                  <a:lnTo>
                    <a:pt x="268" y="45"/>
                  </a:lnTo>
                  <a:lnTo>
                    <a:pt x="277" y="45"/>
                  </a:lnTo>
                  <a:lnTo>
                    <a:pt x="286" y="45"/>
                  </a:lnTo>
                  <a:lnTo>
                    <a:pt x="277" y="45"/>
                  </a:lnTo>
                  <a:lnTo>
                    <a:pt x="286" y="54"/>
                  </a:lnTo>
                  <a:lnTo>
                    <a:pt x="286" y="45"/>
                  </a:lnTo>
                  <a:lnTo>
                    <a:pt x="295" y="45"/>
                  </a:lnTo>
                  <a:lnTo>
                    <a:pt x="295" y="36"/>
                  </a:lnTo>
                  <a:lnTo>
                    <a:pt x="304" y="36"/>
                  </a:lnTo>
                  <a:lnTo>
                    <a:pt x="304" y="27"/>
                  </a:lnTo>
                  <a:lnTo>
                    <a:pt x="295" y="27"/>
                  </a:lnTo>
                  <a:lnTo>
                    <a:pt x="295" y="18"/>
                  </a:lnTo>
                  <a:lnTo>
                    <a:pt x="304" y="9"/>
                  </a:lnTo>
                  <a:lnTo>
                    <a:pt x="295" y="9"/>
                  </a:lnTo>
                  <a:lnTo>
                    <a:pt x="304" y="9"/>
                  </a:lnTo>
                  <a:lnTo>
                    <a:pt x="304" y="0"/>
                  </a:lnTo>
                  <a:lnTo>
                    <a:pt x="313" y="0"/>
                  </a:lnTo>
                  <a:lnTo>
                    <a:pt x="322" y="0"/>
                  </a:lnTo>
                  <a:lnTo>
                    <a:pt x="322" y="9"/>
                  </a:lnTo>
                  <a:lnTo>
                    <a:pt x="329" y="9"/>
                  </a:lnTo>
                  <a:lnTo>
                    <a:pt x="329" y="18"/>
                  </a:lnTo>
                  <a:lnTo>
                    <a:pt x="338" y="18"/>
                  </a:lnTo>
                  <a:lnTo>
                    <a:pt x="338" y="27"/>
                  </a:lnTo>
                  <a:lnTo>
                    <a:pt x="347" y="27"/>
                  </a:lnTo>
                  <a:lnTo>
                    <a:pt x="347" y="36"/>
                  </a:lnTo>
                  <a:lnTo>
                    <a:pt x="347" y="45"/>
                  </a:lnTo>
                  <a:lnTo>
                    <a:pt x="355" y="45"/>
                  </a:lnTo>
                  <a:lnTo>
                    <a:pt x="355" y="54"/>
                  </a:lnTo>
                  <a:lnTo>
                    <a:pt x="355" y="63"/>
                  </a:lnTo>
                  <a:lnTo>
                    <a:pt x="364" y="63"/>
                  </a:lnTo>
                  <a:lnTo>
                    <a:pt x="364" y="72"/>
                  </a:lnTo>
                  <a:lnTo>
                    <a:pt x="373" y="72"/>
                  </a:lnTo>
                  <a:lnTo>
                    <a:pt x="382" y="72"/>
                  </a:lnTo>
                  <a:lnTo>
                    <a:pt x="382" y="81"/>
                  </a:lnTo>
                  <a:lnTo>
                    <a:pt x="391" y="81"/>
                  </a:lnTo>
                  <a:lnTo>
                    <a:pt x="400" y="81"/>
                  </a:lnTo>
                  <a:lnTo>
                    <a:pt x="400" y="90"/>
                  </a:lnTo>
                  <a:lnTo>
                    <a:pt x="409" y="90"/>
                  </a:lnTo>
                  <a:lnTo>
                    <a:pt x="418" y="99"/>
                  </a:lnTo>
                  <a:lnTo>
                    <a:pt x="427" y="99"/>
                  </a:lnTo>
                  <a:lnTo>
                    <a:pt x="427" y="108"/>
                  </a:lnTo>
                  <a:lnTo>
                    <a:pt x="436" y="108"/>
                  </a:lnTo>
                  <a:lnTo>
                    <a:pt x="445" y="108"/>
                  </a:lnTo>
                  <a:lnTo>
                    <a:pt x="454" y="108"/>
                  </a:lnTo>
                  <a:lnTo>
                    <a:pt x="454" y="117"/>
                  </a:lnTo>
                  <a:lnTo>
                    <a:pt x="463" y="117"/>
                  </a:lnTo>
                  <a:lnTo>
                    <a:pt x="472" y="117"/>
                  </a:lnTo>
                  <a:lnTo>
                    <a:pt x="481" y="126"/>
                  </a:lnTo>
                  <a:lnTo>
                    <a:pt x="488" y="126"/>
                  </a:lnTo>
                  <a:lnTo>
                    <a:pt x="515" y="178"/>
                  </a:lnTo>
                  <a:lnTo>
                    <a:pt x="454" y="178"/>
                  </a:lnTo>
                  <a:lnTo>
                    <a:pt x="454" y="223"/>
                  </a:lnTo>
                  <a:lnTo>
                    <a:pt x="409" y="259"/>
                  </a:lnTo>
                  <a:lnTo>
                    <a:pt x="409" y="268"/>
                  </a:lnTo>
                  <a:lnTo>
                    <a:pt x="400" y="268"/>
                  </a:lnTo>
                  <a:lnTo>
                    <a:pt x="391" y="268"/>
                  </a:lnTo>
                  <a:lnTo>
                    <a:pt x="391" y="259"/>
                  </a:lnTo>
                  <a:lnTo>
                    <a:pt x="364" y="259"/>
                  </a:lnTo>
                  <a:lnTo>
                    <a:pt x="329" y="259"/>
                  </a:lnTo>
                  <a:lnTo>
                    <a:pt x="322" y="277"/>
                  </a:lnTo>
                  <a:lnTo>
                    <a:pt x="322" y="286"/>
                  </a:lnTo>
                  <a:lnTo>
                    <a:pt x="313" y="286"/>
                  </a:lnTo>
                  <a:lnTo>
                    <a:pt x="313" y="295"/>
                  </a:lnTo>
                  <a:lnTo>
                    <a:pt x="313" y="304"/>
                  </a:lnTo>
                  <a:lnTo>
                    <a:pt x="313" y="313"/>
                  </a:lnTo>
                  <a:lnTo>
                    <a:pt x="322" y="347"/>
                  </a:lnTo>
                  <a:lnTo>
                    <a:pt x="322" y="356"/>
                  </a:lnTo>
                  <a:lnTo>
                    <a:pt x="329" y="356"/>
                  </a:lnTo>
                  <a:lnTo>
                    <a:pt x="347" y="365"/>
                  </a:lnTo>
                  <a:lnTo>
                    <a:pt x="347" y="374"/>
                  </a:lnTo>
                  <a:lnTo>
                    <a:pt x="364" y="383"/>
                  </a:lnTo>
                  <a:lnTo>
                    <a:pt x="373" y="401"/>
                  </a:lnTo>
                  <a:lnTo>
                    <a:pt x="382" y="401"/>
                  </a:lnTo>
                  <a:lnTo>
                    <a:pt x="382" y="410"/>
                  </a:lnTo>
                  <a:lnTo>
                    <a:pt x="382" y="428"/>
                  </a:lnTo>
                  <a:lnTo>
                    <a:pt x="391" y="464"/>
                  </a:lnTo>
                  <a:lnTo>
                    <a:pt x="373" y="473"/>
                  </a:lnTo>
                  <a:lnTo>
                    <a:pt x="373" y="488"/>
                  </a:lnTo>
                  <a:lnTo>
                    <a:pt x="364" y="506"/>
                  </a:lnTo>
                  <a:lnTo>
                    <a:pt x="373" y="506"/>
                  </a:lnTo>
                  <a:lnTo>
                    <a:pt x="382" y="506"/>
                  </a:lnTo>
                  <a:lnTo>
                    <a:pt x="347" y="614"/>
                  </a:lnTo>
                  <a:lnTo>
                    <a:pt x="355" y="614"/>
                  </a:lnTo>
                  <a:lnTo>
                    <a:pt x="355" y="648"/>
                  </a:lnTo>
                  <a:lnTo>
                    <a:pt x="373" y="657"/>
                  </a:lnTo>
                  <a:lnTo>
                    <a:pt x="382" y="675"/>
                  </a:lnTo>
                  <a:lnTo>
                    <a:pt x="382" y="684"/>
                  </a:lnTo>
                  <a:lnTo>
                    <a:pt x="364" y="684"/>
                  </a:lnTo>
                  <a:lnTo>
                    <a:pt x="338" y="684"/>
                  </a:lnTo>
                  <a:lnTo>
                    <a:pt x="338" y="702"/>
                  </a:lnTo>
                  <a:lnTo>
                    <a:pt x="382" y="702"/>
                  </a:lnTo>
                  <a:lnTo>
                    <a:pt x="400" y="693"/>
                  </a:lnTo>
                  <a:lnTo>
                    <a:pt x="391" y="720"/>
                  </a:lnTo>
                  <a:lnTo>
                    <a:pt x="391" y="765"/>
                  </a:lnTo>
                  <a:lnTo>
                    <a:pt x="373" y="765"/>
                  </a:lnTo>
                  <a:lnTo>
                    <a:pt x="373" y="774"/>
                  </a:lnTo>
                  <a:lnTo>
                    <a:pt x="373" y="783"/>
                  </a:lnTo>
                  <a:lnTo>
                    <a:pt x="400" y="810"/>
                  </a:lnTo>
                  <a:lnTo>
                    <a:pt x="400" y="826"/>
                  </a:lnTo>
                  <a:lnTo>
                    <a:pt x="382" y="844"/>
                  </a:lnTo>
                  <a:lnTo>
                    <a:pt x="373" y="862"/>
                  </a:lnTo>
                  <a:lnTo>
                    <a:pt x="391" y="880"/>
                  </a:lnTo>
                  <a:lnTo>
                    <a:pt x="391" y="889"/>
                  </a:lnTo>
                  <a:lnTo>
                    <a:pt x="382" y="889"/>
                  </a:lnTo>
                  <a:lnTo>
                    <a:pt x="382" y="880"/>
                  </a:lnTo>
                  <a:lnTo>
                    <a:pt x="373" y="880"/>
                  </a:lnTo>
                  <a:lnTo>
                    <a:pt x="364" y="880"/>
                  </a:lnTo>
                  <a:lnTo>
                    <a:pt x="364" y="889"/>
                  </a:lnTo>
                  <a:lnTo>
                    <a:pt x="364" y="898"/>
                  </a:lnTo>
                  <a:lnTo>
                    <a:pt x="355" y="898"/>
                  </a:lnTo>
                  <a:lnTo>
                    <a:pt x="347" y="898"/>
                  </a:lnTo>
                  <a:lnTo>
                    <a:pt x="347" y="907"/>
                  </a:lnTo>
                  <a:lnTo>
                    <a:pt x="338" y="907"/>
                  </a:lnTo>
                  <a:lnTo>
                    <a:pt x="338" y="916"/>
                  </a:lnTo>
                  <a:lnTo>
                    <a:pt x="338" y="925"/>
                  </a:lnTo>
                  <a:lnTo>
                    <a:pt x="347" y="925"/>
                  </a:lnTo>
                  <a:lnTo>
                    <a:pt x="347" y="934"/>
                  </a:lnTo>
                  <a:lnTo>
                    <a:pt x="347" y="943"/>
                  </a:lnTo>
                  <a:lnTo>
                    <a:pt x="338" y="943"/>
                  </a:lnTo>
                  <a:lnTo>
                    <a:pt x="338" y="952"/>
                  </a:lnTo>
                  <a:lnTo>
                    <a:pt x="338" y="961"/>
                  </a:lnTo>
                  <a:lnTo>
                    <a:pt x="329" y="961"/>
                  </a:lnTo>
                  <a:lnTo>
                    <a:pt x="322" y="961"/>
                  </a:lnTo>
                  <a:lnTo>
                    <a:pt x="313" y="970"/>
                  </a:lnTo>
                  <a:lnTo>
                    <a:pt x="304" y="970"/>
                  </a:lnTo>
                  <a:lnTo>
                    <a:pt x="295" y="970"/>
                  </a:lnTo>
                  <a:lnTo>
                    <a:pt x="295" y="961"/>
                  </a:lnTo>
                  <a:lnTo>
                    <a:pt x="286" y="961"/>
                  </a:lnTo>
                  <a:lnTo>
                    <a:pt x="277" y="961"/>
                  </a:lnTo>
                  <a:lnTo>
                    <a:pt x="268" y="961"/>
                  </a:lnTo>
                  <a:lnTo>
                    <a:pt x="259" y="961"/>
                  </a:lnTo>
                  <a:lnTo>
                    <a:pt x="250" y="961"/>
                  </a:lnTo>
                  <a:lnTo>
                    <a:pt x="250" y="952"/>
                  </a:lnTo>
                  <a:lnTo>
                    <a:pt x="241" y="952"/>
                  </a:lnTo>
                  <a:lnTo>
                    <a:pt x="241" y="943"/>
                  </a:lnTo>
                  <a:lnTo>
                    <a:pt x="241" y="934"/>
                  </a:lnTo>
                  <a:lnTo>
                    <a:pt x="241" y="925"/>
                  </a:lnTo>
                  <a:lnTo>
                    <a:pt x="241" y="916"/>
                  </a:lnTo>
                  <a:lnTo>
                    <a:pt x="232" y="916"/>
                  </a:lnTo>
                  <a:lnTo>
                    <a:pt x="232" y="907"/>
                  </a:lnTo>
                  <a:lnTo>
                    <a:pt x="232" y="898"/>
                  </a:lnTo>
                  <a:lnTo>
                    <a:pt x="232" y="889"/>
                  </a:lnTo>
                  <a:lnTo>
                    <a:pt x="232" y="880"/>
                  </a:lnTo>
                  <a:lnTo>
                    <a:pt x="232" y="871"/>
                  </a:lnTo>
                  <a:lnTo>
                    <a:pt x="232" y="862"/>
                  </a:lnTo>
                  <a:lnTo>
                    <a:pt x="232" y="853"/>
                  </a:lnTo>
                  <a:lnTo>
                    <a:pt x="232" y="844"/>
                  </a:lnTo>
                  <a:lnTo>
                    <a:pt x="232" y="853"/>
                  </a:lnTo>
                  <a:lnTo>
                    <a:pt x="241" y="844"/>
                  </a:lnTo>
                  <a:lnTo>
                    <a:pt x="241" y="835"/>
                  </a:lnTo>
                  <a:lnTo>
                    <a:pt x="232" y="835"/>
                  </a:lnTo>
                  <a:lnTo>
                    <a:pt x="232" y="826"/>
                  </a:lnTo>
                  <a:lnTo>
                    <a:pt x="223" y="817"/>
                  </a:lnTo>
                  <a:lnTo>
                    <a:pt x="214" y="810"/>
                  </a:lnTo>
                  <a:lnTo>
                    <a:pt x="214" y="801"/>
                  </a:lnTo>
                  <a:lnTo>
                    <a:pt x="205" y="801"/>
                  </a:lnTo>
                  <a:lnTo>
                    <a:pt x="214" y="801"/>
                  </a:lnTo>
                  <a:lnTo>
                    <a:pt x="205" y="801"/>
                  </a:lnTo>
                  <a:lnTo>
                    <a:pt x="205" y="792"/>
                  </a:lnTo>
                  <a:lnTo>
                    <a:pt x="214" y="792"/>
                  </a:lnTo>
                  <a:lnTo>
                    <a:pt x="205" y="783"/>
                  </a:lnTo>
                  <a:lnTo>
                    <a:pt x="214" y="783"/>
                  </a:lnTo>
                  <a:lnTo>
                    <a:pt x="214" y="774"/>
                  </a:lnTo>
                  <a:lnTo>
                    <a:pt x="214" y="765"/>
                  </a:lnTo>
                  <a:lnTo>
                    <a:pt x="214" y="756"/>
                  </a:lnTo>
                  <a:lnTo>
                    <a:pt x="205" y="756"/>
                  </a:lnTo>
                  <a:lnTo>
                    <a:pt x="205" y="765"/>
                  </a:lnTo>
                  <a:lnTo>
                    <a:pt x="205" y="756"/>
                  </a:lnTo>
                  <a:lnTo>
                    <a:pt x="196" y="756"/>
                  </a:lnTo>
                  <a:lnTo>
                    <a:pt x="196" y="747"/>
                  </a:lnTo>
                  <a:lnTo>
                    <a:pt x="187" y="747"/>
                  </a:lnTo>
                  <a:lnTo>
                    <a:pt x="187" y="738"/>
                  </a:lnTo>
                  <a:lnTo>
                    <a:pt x="187" y="729"/>
                  </a:lnTo>
                  <a:lnTo>
                    <a:pt x="178" y="729"/>
                  </a:lnTo>
                  <a:lnTo>
                    <a:pt x="178" y="720"/>
                  </a:lnTo>
                  <a:lnTo>
                    <a:pt x="178" y="711"/>
                  </a:lnTo>
                  <a:lnTo>
                    <a:pt x="169" y="711"/>
                  </a:lnTo>
                  <a:lnTo>
                    <a:pt x="169" y="702"/>
                  </a:lnTo>
                  <a:lnTo>
                    <a:pt x="160" y="702"/>
                  </a:lnTo>
                  <a:lnTo>
                    <a:pt x="169" y="702"/>
                  </a:lnTo>
                  <a:lnTo>
                    <a:pt x="160" y="702"/>
                  </a:lnTo>
                  <a:lnTo>
                    <a:pt x="160" y="693"/>
                  </a:lnTo>
                  <a:lnTo>
                    <a:pt x="169" y="693"/>
                  </a:lnTo>
                  <a:lnTo>
                    <a:pt x="169" y="684"/>
                  </a:lnTo>
                  <a:lnTo>
                    <a:pt x="169" y="675"/>
                  </a:lnTo>
                  <a:lnTo>
                    <a:pt x="178" y="675"/>
                  </a:lnTo>
                  <a:lnTo>
                    <a:pt x="178" y="666"/>
                  </a:lnTo>
                  <a:lnTo>
                    <a:pt x="178" y="657"/>
                  </a:lnTo>
                  <a:lnTo>
                    <a:pt x="169" y="657"/>
                  </a:lnTo>
                  <a:lnTo>
                    <a:pt x="160" y="657"/>
                  </a:lnTo>
                  <a:lnTo>
                    <a:pt x="153" y="657"/>
                  </a:lnTo>
                  <a:lnTo>
                    <a:pt x="153" y="648"/>
                  </a:lnTo>
                  <a:lnTo>
                    <a:pt x="153" y="641"/>
                  </a:lnTo>
                  <a:lnTo>
                    <a:pt x="160" y="641"/>
                  </a:lnTo>
                  <a:lnTo>
                    <a:pt x="160" y="632"/>
                  </a:lnTo>
                  <a:lnTo>
                    <a:pt x="153" y="632"/>
                  </a:lnTo>
                  <a:lnTo>
                    <a:pt x="144" y="632"/>
                  </a:lnTo>
                  <a:lnTo>
                    <a:pt x="135" y="632"/>
                  </a:lnTo>
                  <a:lnTo>
                    <a:pt x="135" y="623"/>
                  </a:lnTo>
                  <a:lnTo>
                    <a:pt x="135" y="614"/>
                  </a:lnTo>
                  <a:lnTo>
                    <a:pt x="126" y="614"/>
                  </a:lnTo>
                  <a:lnTo>
                    <a:pt x="126" y="623"/>
                  </a:lnTo>
                  <a:lnTo>
                    <a:pt x="126" y="632"/>
                  </a:lnTo>
                  <a:lnTo>
                    <a:pt x="117" y="632"/>
                  </a:lnTo>
                  <a:lnTo>
                    <a:pt x="117" y="623"/>
                  </a:lnTo>
                  <a:lnTo>
                    <a:pt x="108" y="623"/>
                  </a:lnTo>
                  <a:lnTo>
                    <a:pt x="108" y="632"/>
                  </a:lnTo>
                  <a:lnTo>
                    <a:pt x="99" y="632"/>
                  </a:lnTo>
                  <a:lnTo>
                    <a:pt x="99" y="623"/>
                  </a:lnTo>
                  <a:lnTo>
                    <a:pt x="108" y="623"/>
                  </a:lnTo>
                  <a:lnTo>
                    <a:pt x="99" y="623"/>
                  </a:lnTo>
                  <a:lnTo>
                    <a:pt x="99" y="614"/>
                  </a:lnTo>
                  <a:lnTo>
                    <a:pt x="99" y="623"/>
                  </a:lnTo>
                  <a:lnTo>
                    <a:pt x="90" y="623"/>
                  </a:lnTo>
                  <a:lnTo>
                    <a:pt x="81" y="623"/>
                  </a:lnTo>
                  <a:lnTo>
                    <a:pt x="72" y="623"/>
                  </a:lnTo>
                  <a:lnTo>
                    <a:pt x="72" y="614"/>
                  </a:lnTo>
                  <a:lnTo>
                    <a:pt x="72" y="605"/>
                  </a:lnTo>
                  <a:lnTo>
                    <a:pt x="63" y="605"/>
                  </a:lnTo>
                  <a:lnTo>
                    <a:pt x="54" y="605"/>
                  </a:lnTo>
                  <a:lnTo>
                    <a:pt x="45" y="605"/>
                  </a:lnTo>
                  <a:lnTo>
                    <a:pt x="45" y="614"/>
                  </a:lnTo>
                  <a:lnTo>
                    <a:pt x="36" y="614"/>
                  </a:lnTo>
                  <a:close/>
                </a:path>
              </a:pathLst>
            </a:custGeom>
            <a:solidFill>
              <a:srgbClr val="FFFFCC"/>
            </a:solidFill>
            <a:ln w="9525">
              <a:noFill/>
              <a:round/>
              <a:headEnd/>
              <a:tailEnd/>
            </a:ln>
          </p:spPr>
          <p:txBody>
            <a:bodyPr/>
            <a:lstStyle/>
            <a:p>
              <a:endParaRPr lang="en-US"/>
            </a:p>
          </p:txBody>
        </p:sp>
        <p:sp>
          <p:nvSpPr>
            <p:cNvPr id="7" name="Freeform 9"/>
            <p:cNvSpPr>
              <a:spLocks/>
            </p:cNvSpPr>
            <p:nvPr/>
          </p:nvSpPr>
          <p:spPr bwMode="auto">
            <a:xfrm>
              <a:off x="239" y="1012"/>
              <a:ext cx="9" cy="9"/>
            </a:xfrm>
            <a:custGeom>
              <a:avLst/>
              <a:gdLst>
                <a:gd name="T0" fmla="*/ 0 w 9"/>
                <a:gd name="T1" fmla="*/ 0 h 9"/>
                <a:gd name="T2" fmla="*/ 0 w 9"/>
                <a:gd name="T3" fmla="*/ 9 h 9"/>
                <a:gd name="T4" fmla="*/ 9 w 9"/>
                <a:gd name="T5" fmla="*/ 9 h 9"/>
                <a:gd name="T6" fmla="*/ 9 w 9"/>
                <a:gd name="T7" fmla="*/ 0 h 9"/>
                <a:gd name="T8" fmla="*/ 0 w 9"/>
                <a:gd name="T9" fmla="*/ 0 h 9"/>
                <a:gd name="T10" fmla="*/ 0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0"/>
                  </a:moveTo>
                  <a:lnTo>
                    <a:pt x="0" y="9"/>
                  </a:lnTo>
                  <a:lnTo>
                    <a:pt x="9" y="9"/>
                  </a:lnTo>
                  <a:lnTo>
                    <a:pt x="9" y="0"/>
                  </a:lnTo>
                  <a:lnTo>
                    <a:pt x="0" y="0"/>
                  </a:lnTo>
                  <a:close/>
                </a:path>
              </a:pathLst>
            </a:custGeom>
            <a:solidFill>
              <a:srgbClr val="FFFFCC"/>
            </a:solidFill>
            <a:ln w="9525">
              <a:noFill/>
              <a:round/>
              <a:headEnd/>
              <a:tailEnd/>
            </a:ln>
          </p:spPr>
          <p:txBody>
            <a:bodyPr/>
            <a:lstStyle/>
            <a:p>
              <a:endParaRPr lang="en-US"/>
            </a:p>
          </p:txBody>
        </p:sp>
        <p:sp>
          <p:nvSpPr>
            <p:cNvPr id="8" name="Freeform 10"/>
            <p:cNvSpPr>
              <a:spLocks/>
            </p:cNvSpPr>
            <p:nvPr/>
          </p:nvSpPr>
          <p:spPr bwMode="auto">
            <a:xfrm>
              <a:off x="226" y="1012"/>
              <a:ext cx="13" cy="9"/>
            </a:xfrm>
            <a:custGeom>
              <a:avLst/>
              <a:gdLst>
                <a:gd name="T0" fmla="*/ 0 w 13"/>
                <a:gd name="T1" fmla="*/ 4 h 9"/>
                <a:gd name="T2" fmla="*/ 4 w 13"/>
                <a:gd name="T3" fmla="*/ 9 h 9"/>
                <a:gd name="T4" fmla="*/ 13 w 13"/>
                <a:gd name="T5" fmla="*/ 9 h 9"/>
                <a:gd name="T6" fmla="*/ 13 w 13"/>
                <a:gd name="T7" fmla="*/ 0 h 9"/>
                <a:gd name="T8" fmla="*/ 4 w 13"/>
                <a:gd name="T9" fmla="*/ 0 h 9"/>
                <a:gd name="T10" fmla="*/ 0 w 13"/>
                <a:gd name="T11" fmla="*/ 4 h 9"/>
                <a:gd name="T12" fmla="*/ 0 w 13"/>
                <a:gd name="T13" fmla="*/ 4 h 9"/>
                <a:gd name="T14" fmla="*/ 0 w 13"/>
                <a:gd name="T15" fmla="*/ 9 h 9"/>
                <a:gd name="T16" fmla="*/ 4 w 13"/>
                <a:gd name="T17" fmla="*/ 9 h 9"/>
                <a:gd name="T18" fmla="*/ 0 w 13"/>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9"/>
                <a:gd name="T32" fmla="*/ 13 w 13"/>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9">
                  <a:moveTo>
                    <a:pt x="0" y="4"/>
                  </a:moveTo>
                  <a:lnTo>
                    <a:pt x="4" y="9"/>
                  </a:lnTo>
                  <a:lnTo>
                    <a:pt x="13" y="9"/>
                  </a:lnTo>
                  <a:lnTo>
                    <a:pt x="13" y="0"/>
                  </a:lnTo>
                  <a:lnTo>
                    <a:pt x="4" y="0"/>
                  </a:lnTo>
                  <a:lnTo>
                    <a:pt x="0" y="4"/>
                  </a:lnTo>
                  <a:lnTo>
                    <a:pt x="0" y="9"/>
                  </a:lnTo>
                  <a:lnTo>
                    <a:pt x="4" y="9"/>
                  </a:lnTo>
                  <a:lnTo>
                    <a:pt x="0" y="4"/>
                  </a:lnTo>
                  <a:close/>
                </a:path>
              </a:pathLst>
            </a:custGeom>
            <a:solidFill>
              <a:srgbClr val="FFFFCC"/>
            </a:solidFill>
            <a:ln w="9525">
              <a:noFill/>
              <a:round/>
              <a:headEnd/>
              <a:tailEnd/>
            </a:ln>
          </p:spPr>
          <p:txBody>
            <a:bodyPr/>
            <a:lstStyle/>
            <a:p>
              <a:endParaRPr lang="en-US"/>
            </a:p>
          </p:txBody>
        </p:sp>
        <p:sp>
          <p:nvSpPr>
            <p:cNvPr id="9" name="Freeform 11"/>
            <p:cNvSpPr>
              <a:spLocks/>
            </p:cNvSpPr>
            <p:nvPr/>
          </p:nvSpPr>
          <p:spPr bwMode="auto">
            <a:xfrm>
              <a:off x="226" y="1003"/>
              <a:ext cx="9" cy="13"/>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 name="T12" fmla="*/ 9 w 9"/>
                <a:gd name="T13" fmla="*/ 4 h 13"/>
                <a:gd name="T14" fmla="*/ 9 w 9"/>
                <a:gd name="T15" fmla="*/ 0 h 13"/>
                <a:gd name="T16" fmla="*/ 4 w 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4" y="0"/>
                  </a:moveTo>
                  <a:lnTo>
                    <a:pt x="0" y="4"/>
                  </a:lnTo>
                  <a:lnTo>
                    <a:pt x="0" y="13"/>
                  </a:lnTo>
                  <a:lnTo>
                    <a:pt x="9" y="13"/>
                  </a:lnTo>
                  <a:lnTo>
                    <a:pt x="9" y="4"/>
                  </a:lnTo>
                  <a:lnTo>
                    <a:pt x="4" y="0"/>
                  </a:lnTo>
                  <a:lnTo>
                    <a:pt x="9" y="4"/>
                  </a:lnTo>
                  <a:lnTo>
                    <a:pt x="9" y="0"/>
                  </a:lnTo>
                  <a:lnTo>
                    <a:pt x="4" y="0"/>
                  </a:lnTo>
                  <a:close/>
                </a:path>
              </a:pathLst>
            </a:custGeom>
            <a:solidFill>
              <a:srgbClr val="FFFFCC"/>
            </a:solidFill>
            <a:ln w="9525">
              <a:noFill/>
              <a:round/>
              <a:headEnd/>
              <a:tailEnd/>
            </a:ln>
          </p:spPr>
          <p:txBody>
            <a:bodyPr/>
            <a:lstStyle/>
            <a:p>
              <a:endParaRPr lang="en-US"/>
            </a:p>
          </p:txBody>
        </p:sp>
        <p:sp>
          <p:nvSpPr>
            <p:cNvPr id="10" name="Freeform 12"/>
            <p:cNvSpPr>
              <a:spLocks/>
            </p:cNvSpPr>
            <p:nvPr/>
          </p:nvSpPr>
          <p:spPr bwMode="auto">
            <a:xfrm>
              <a:off x="217" y="1003"/>
              <a:ext cx="13" cy="9"/>
            </a:xfrm>
            <a:custGeom>
              <a:avLst/>
              <a:gdLst>
                <a:gd name="T0" fmla="*/ 0 w 13"/>
                <a:gd name="T1" fmla="*/ 4 h 9"/>
                <a:gd name="T2" fmla="*/ 4 w 13"/>
                <a:gd name="T3" fmla="*/ 9 h 9"/>
                <a:gd name="T4" fmla="*/ 13 w 13"/>
                <a:gd name="T5" fmla="*/ 9 h 9"/>
                <a:gd name="T6" fmla="*/ 13 w 13"/>
                <a:gd name="T7" fmla="*/ 0 h 9"/>
                <a:gd name="T8" fmla="*/ 4 w 13"/>
                <a:gd name="T9" fmla="*/ 0 h 9"/>
                <a:gd name="T10" fmla="*/ 0 w 13"/>
                <a:gd name="T11" fmla="*/ 4 h 9"/>
                <a:gd name="T12" fmla="*/ 0 w 13"/>
                <a:gd name="T13" fmla="*/ 4 h 9"/>
                <a:gd name="T14" fmla="*/ 0 w 13"/>
                <a:gd name="T15" fmla="*/ 9 h 9"/>
                <a:gd name="T16" fmla="*/ 4 w 13"/>
                <a:gd name="T17" fmla="*/ 9 h 9"/>
                <a:gd name="T18" fmla="*/ 0 w 13"/>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9"/>
                <a:gd name="T32" fmla="*/ 13 w 13"/>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9">
                  <a:moveTo>
                    <a:pt x="0" y="4"/>
                  </a:moveTo>
                  <a:lnTo>
                    <a:pt x="4" y="9"/>
                  </a:lnTo>
                  <a:lnTo>
                    <a:pt x="13" y="9"/>
                  </a:lnTo>
                  <a:lnTo>
                    <a:pt x="13" y="0"/>
                  </a:lnTo>
                  <a:lnTo>
                    <a:pt x="4" y="0"/>
                  </a:lnTo>
                  <a:lnTo>
                    <a:pt x="0" y="4"/>
                  </a:lnTo>
                  <a:lnTo>
                    <a:pt x="0" y="9"/>
                  </a:lnTo>
                  <a:lnTo>
                    <a:pt x="4" y="9"/>
                  </a:lnTo>
                  <a:lnTo>
                    <a:pt x="0" y="4"/>
                  </a:lnTo>
                  <a:close/>
                </a:path>
              </a:pathLst>
            </a:custGeom>
            <a:solidFill>
              <a:srgbClr val="FFFFCC"/>
            </a:solidFill>
            <a:ln w="9525">
              <a:noFill/>
              <a:round/>
              <a:headEnd/>
              <a:tailEnd/>
            </a:ln>
          </p:spPr>
          <p:txBody>
            <a:bodyPr/>
            <a:lstStyle/>
            <a:p>
              <a:endParaRPr lang="en-US"/>
            </a:p>
          </p:txBody>
        </p:sp>
        <p:sp>
          <p:nvSpPr>
            <p:cNvPr id="11" name="Freeform 13"/>
            <p:cNvSpPr>
              <a:spLocks/>
            </p:cNvSpPr>
            <p:nvPr/>
          </p:nvSpPr>
          <p:spPr bwMode="auto">
            <a:xfrm>
              <a:off x="217" y="998"/>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2" name="Freeform 14"/>
            <p:cNvSpPr>
              <a:spLocks/>
            </p:cNvSpPr>
            <p:nvPr/>
          </p:nvSpPr>
          <p:spPr bwMode="auto">
            <a:xfrm>
              <a:off x="217" y="985"/>
              <a:ext cx="9" cy="13"/>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 name="T12" fmla="*/ 9 w 9"/>
                <a:gd name="T13" fmla="*/ 4 h 13"/>
                <a:gd name="T14" fmla="*/ 9 w 9"/>
                <a:gd name="T15" fmla="*/ 0 h 13"/>
                <a:gd name="T16" fmla="*/ 4 w 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4" y="0"/>
                  </a:moveTo>
                  <a:lnTo>
                    <a:pt x="0" y="4"/>
                  </a:lnTo>
                  <a:lnTo>
                    <a:pt x="0" y="13"/>
                  </a:lnTo>
                  <a:lnTo>
                    <a:pt x="9" y="13"/>
                  </a:lnTo>
                  <a:lnTo>
                    <a:pt x="9" y="4"/>
                  </a:lnTo>
                  <a:lnTo>
                    <a:pt x="4" y="0"/>
                  </a:lnTo>
                  <a:lnTo>
                    <a:pt x="9" y="4"/>
                  </a:lnTo>
                  <a:lnTo>
                    <a:pt x="9" y="0"/>
                  </a:lnTo>
                  <a:lnTo>
                    <a:pt x="4" y="0"/>
                  </a:lnTo>
                  <a:close/>
                </a:path>
              </a:pathLst>
            </a:custGeom>
            <a:solidFill>
              <a:srgbClr val="FFFFCC"/>
            </a:solidFill>
            <a:ln w="9525">
              <a:noFill/>
              <a:round/>
              <a:headEnd/>
              <a:tailEnd/>
            </a:ln>
          </p:spPr>
          <p:txBody>
            <a:bodyPr/>
            <a:lstStyle/>
            <a:p>
              <a:endParaRPr lang="en-US"/>
            </a:p>
          </p:txBody>
        </p:sp>
        <p:sp>
          <p:nvSpPr>
            <p:cNvPr id="13" name="Freeform 15"/>
            <p:cNvSpPr>
              <a:spLocks/>
            </p:cNvSpPr>
            <p:nvPr/>
          </p:nvSpPr>
          <p:spPr bwMode="auto">
            <a:xfrm>
              <a:off x="210" y="985"/>
              <a:ext cx="11" cy="9"/>
            </a:xfrm>
            <a:custGeom>
              <a:avLst/>
              <a:gdLst>
                <a:gd name="T0" fmla="*/ 0 w 11"/>
                <a:gd name="T1" fmla="*/ 4 h 9"/>
                <a:gd name="T2" fmla="*/ 2 w 11"/>
                <a:gd name="T3" fmla="*/ 9 h 9"/>
                <a:gd name="T4" fmla="*/ 11 w 11"/>
                <a:gd name="T5" fmla="*/ 9 h 9"/>
                <a:gd name="T6" fmla="*/ 11 w 11"/>
                <a:gd name="T7" fmla="*/ 0 h 9"/>
                <a:gd name="T8" fmla="*/ 2 w 11"/>
                <a:gd name="T9" fmla="*/ 0 h 9"/>
                <a:gd name="T10" fmla="*/ 0 w 11"/>
                <a:gd name="T11" fmla="*/ 4 h 9"/>
                <a:gd name="T12" fmla="*/ 0 w 11"/>
                <a:gd name="T13" fmla="*/ 4 h 9"/>
                <a:gd name="T14" fmla="*/ 0 w 11"/>
                <a:gd name="T15" fmla="*/ 9 h 9"/>
                <a:gd name="T16" fmla="*/ 2 w 11"/>
                <a:gd name="T17" fmla="*/ 9 h 9"/>
                <a:gd name="T18" fmla="*/ 0 w 11"/>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
                <a:gd name="T32" fmla="*/ 11 w 1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
                  <a:moveTo>
                    <a:pt x="0" y="4"/>
                  </a:moveTo>
                  <a:lnTo>
                    <a:pt x="2" y="9"/>
                  </a:lnTo>
                  <a:lnTo>
                    <a:pt x="11" y="9"/>
                  </a:lnTo>
                  <a:lnTo>
                    <a:pt x="11" y="0"/>
                  </a:lnTo>
                  <a:lnTo>
                    <a:pt x="2" y="0"/>
                  </a:lnTo>
                  <a:lnTo>
                    <a:pt x="0" y="4"/>
                  </a:lnTo>
                  <a:lnTo>
                    <a:pt x="0" y="9"/>
                  </a:lnTo>
                  <a:lnTo>
                    <a:pt x="2" y="9"/>
                  </a:lnTo>
                  <a:lnTo>
                    <a:pt x="0" y="4"/>
                  </a:lnTo>
                  <a:close/>
                </a:path>
              </a:pathLst>
            </a:custGeom>
            <a:solidFill>
              <a:srgbClr val="FFFFCC"/>
            </a:solidFill>
            <a:ln w="9525">
              <a:noFill/>
              <a:round/>
              <a:headEnd/>
              <a:tailEnd/>
            </a:ln>
          </p:spPr>
          <p:txBody>
            <a:bodyPr/>
            <a:lstStyle/>
            <a:p>
              <a:endParaRPr lang="en-US"/>
            </a:p>
          </p:txBody>
        </p:sp>
        <p:sp>
          <p:nvSpPr>
            <p:cNvPr id="14" name="Freeform 16"/>
            <p:cNvSpPr>
              <a:spLocks/>
            </p:cNvSpPr>
            <p:nvPr/>
          </p:nvSpPr>
          <p:spPr bwMode="auto">
            <a:xfrm>
              <a:off x="210" y="976"/>
              <a:ext cx="7" cy="13"/>
            </a:xfrm>
            <a:custGeom>
              <a:avLst/>
              <a:gdLst>
                <a:gd name="T0" fmla="*/ 2 w 7"/>
                <a:gd name="T1" fmla="*/ 0 h 13"/>
                <a:gd name="T2" fmla="*/ 0 w 7"/>
                <a:gd name="T3" fmla="*/ 4 h 13"/>
                <a:gd name="T4" fmla="*/ 0 w 7"/>
                <a:gd name="T5" fmla="*/ 13 h 13"/>
                <a:gd name="T6" fmla="*/ 7 w 7"/>
                <a:gd name="T7" fmla="*/ 13 h 13"/>
                <a:gd name="T8" fmla="*/ 7 w 7"/>
                <a:gd name="T9" fmla="*/ 4 h 13"/>
                <a:gd name="T10" fmla="*/ 2 w 7"/>
                <a:gd name="T11" fmla="*/ 0 h 13"/>
                <a:gd name="T12" fmla="*/ 2 w 7"/>
                <a:gd name="T13" fmla="*/ 0 h 13"/>
                <a:gd name="T14" fmla="*/ 0 w 7"/>
                <a:gd name="T15" fmla="*/ 0 h 13"/>
                <a:gd name="T16" fmla="*/ 0 w 7"/>
                <a:gd name="T17" fmla="*/ 4 h 13"/>
                <a:gd name="T18" fmla="*/ 2 w 7"/>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3"/>
                <a:gd name="T32" fmla="*/ 7 w 7"/>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3">
                  <a:moveTo>
                    <a:pt x="2" y="0"/>
                  </a:moveTo>
                  <a:lnTo>
                    <a:pt x="0" y="4"/>
                  </a:lnTo>
                  <a:lnTo>
                    <a:pt x="0" y="13"/>
                  </a:lnTo>
                  <a:lnTo>
                    <a:pt x="7" y="13"/>
                  </a:lnTo>
                  <a:lnTo>
                    <a:pt x="7" y="4"/>
                  </a:lnTo>
                  <a:lnTo>
                    <a:pt x="2" y="0"/>
                  </a:lnTo>
                  <a:lnTo>
                    <a:pt x="0" y="0"/>
                  </a:lnTo>
                  <a:lnTo>
                    <a:pt x="0" y="4"/>
                  </a:lnTo>
                  <a:lnTo>
                    <a:pt x="2" y="0"/>
                  </a:lnTo>
                  <a:close/>
                </a:path>
              </a:pathLst>
            </a:custGeom>
            <a:solidFill>
              <a:srgbClr val="FFFFCC"/>
            </a:solidFill>
            <a:ln w="9525">
              <a:noFill/>
              <a:round/>
              <a:headEnd/>
              <a:tailEnd/>
            </a:ln>
          </p:spPr>
          <p:txBody>
            <a:bodyPr/>
            <a:lstStyle/>
            <a:p>
              <a:endParaRPr lang="en-US"/>
            </a:p>
          </p:txBody>
        </p:sp>
        <p:sp>
          <p:nvSpPr>
            <p:cNvPr id="15" name="Freeform 17"/>
            <p:cNvSpPr>
              <a:spLocks/>
            </p:cNvSpPr>
            <p:nvPr/>
          </p:nvSpPr>
          <p:spPr bwMode="auto">
            <a:xfrm>
              <a:off x="212" y="976"/>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9 w 14"/>
                <a:gd name="T13" fmla="*/ 9 h 9"/>
                <a:gd name="T14" fmla="*/ 14 w 14"/>
                <a:gd name="T15" fmla="*/ 9 h 9"/>
                <a:gd name="T16" fmla="*/ 14 w 14"/>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9"/>
                <a:gd name="T29" fmla="*/ 14 w 1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9">
                  <a:moveTo>
                    <a:pt x="14" y="4"/>
                  </a:moveTo>
                  <a:lnTo>
                    <a:pt x="9" y="0"/>
                  </a:lnTo>
                  <a:lnTo>
                    <a:pt x="0" y="0"/>
                  </a:lnTo>
                  <a:lnTo>
                    <a:pt x="0" y="9"/>
                  </a:lnTo>
                  <a:lnTo>
                    <a:pt x="9" y="9"/>
                  </a:lnTo>
                  <a:lnTo>
                    <a:pt x="14" y="4"/>
                  </a:lnTo>
                  <a:lnTo>
                    <a:pt x="9" y="9"/>
                  </a:lnTo>
                  <a:lnTo>
                    <a:pt x="14" y="9"/>
                  </a:lnTo>
                  <a:lnTo>
                    <a:pt x="14" y="4"/>
                  </a:lnTo>
                  <a:close/>
                </a:path>
              </a:pathLst>
            </a:custGeom>
            <a:solidFill>
              <a:srgbClr val="FFFFCC"/>
            </a:solidFill>
            <a:ln w="9525">
              <a:noFill/>
              <a:round/>
              <a:headEnd/>
              <a:tailEnd/>
            </a:ln>
          </p:spPr>
          <p:txBody>
            <a:bodyPr/>
            <a:lstStyle/>
            <a:p>
              <a:endParaRPr lang="en-US"/>
            </a:p>
          </p:txBody>
        </p:sp>
        <p:sp>
          <p:nvSpPr>
            <p:cNvPr id="16" name="Freeform 18"/>
            <p:cNvSpPr>
              <a:spLocks/>
            </p:cNvSpPr>
            <p:nvPr/>
          </p:nvSpPr>
          <p:spPr bwMode="auto">
            <a:xfrm>
              <a:off x="217" y="971"/>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7" name="Freeform 19"/>
            <p:cNvSpPr>
              <a:spLocks/>
            </p:cNvSpPr>
            <p:nvPr/>
          </p:nvSpPr>
          <p:spPr bwMode="auto">
            <a:xfrm>
              <a:off x="217" y="962"/>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8" name="Freeform 20"/>
            <p:cNvSpPr>
              <a:spLocks/>
            </p:cNvSpPr>
            <p:nvPr/>
          </p:nvSpPr>
          <p:spPr bwMode="auto">
            <a:xfrm>
              <a:off x="217" y="949"/>
              <a:ext cx="9" cy="13"/>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 name="T12" fmla="*/ 9 w 9"/>
                <a:gd name="T13" fmla="*/ 4 h 13"/>
                <a:gd name="T14" fmla="*/ 9 w 9"/>
                <a:gd name="T15" fmla="*/ 0 h 13"/>
                <a:gd name="T16" fmla="*/ 4 w 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4" y="0"/>
                  </a:moveTo>
                  <a:lnTo>
                    <a:pt x="0" y="4"/>
                  </a:lnTo>
                  <a:lnTo>
                    <a:pt x="0" y="13"/>
                  </a:lnTo>
                  <a:lnTo>
                    <a:pt x="9" y="13"/>
                  </a:lnTo>
                  <a:lnTo>
                    <a:pt x="9" y="4"/>
                  </a:lnTo>
                  <a:lnTo>
                    <a:pt x="4" y="0"/>
                  </a:lnTo>
                  <a:lnTo>
                    <a:pt x="9" y="4"/>
                  </a:lnTo>
                  <a:lnTo>
                    <a:pt x="9" y="0"/>
                  </a:lnTo>
                  <a:lnTo>
                    <a:pt x="4" y="0"/>
                  </a:lnTo>
                  <a:close/>
                </a:path>
              </a:pathLst>
            </a:custGeom>
            <a:solidFill>
              <a:srgbClr val="FFFFCC"/>
            </a:solidFill>
            <a:ln w="9525">
              <a:noFill/>
              <a:round/>
              <a:headEnd/>
              <a:tailEnd/>
            </a:ln>
          </p:spPr>
          <p:txBody>
            <a:bodyPr/>
            <a:lstStyle/>
            <a:p>
              <a:endParaRPr lang="en-US"/>
            </a:p>
          </p:txBody>
        </p:sp>
        <p:sp>
          <p:nvSpPr>
            <p:cNvPr id="19" name="Freeform 21"/>
            <p:cNvSpPr>
              <a:spLocks/>
            </p:cNvSpPr>
            <p:nvPr/>
          </p:nvSpPr>
          <p:spPr bwMode="auto">
            <a:xfrm>
              <a:off x="210" y="949"/>
              <a:ext cx="11" cy="9"/>
            </a:xfrm>
            <a:custGeom>
              <a:avLst/>
              <a:gdLst>
                <a:gd name="T0" fmla="*/ 0 w 11"/>
                <a:gd name="T1" fmla="*/ 4 h 9"/>
                <a:gd name="T2" fmla="*/ 2 w 11"/>
                <a:gd name="T3" fmla="*/ 9 h 9"/>
                <a:gd name="T4" fmla="*/ 11 w 11"/>
                <a:gd name="T5" fmla="*/ 9 h 9"/>
                <a:gd name="T6" fmla="*/ 11 w 11"/>
                <a:gd name="T7" fmla="*/ 0 h 9"/>
                <a:gd name="T8" fmla="*/ 2 w 11"/>
                <a:gd name="T9" fmla="*/ 0 h 9"/>
                <a:gd name="T10" fmla="*/ 0 w 11"/>
                <a:gd name="T11" fmla="*/ 4 h 9"/>
                <a:gd name="T12" fmla="*/ 0 w 11"/>
                <a:gd name="T13" fmla="*/ 4 h 9"/>
                <a:gd name="T14" fmla="*/ 0 w 11"/>
                <a:gd name="T15" fmla="*/ 9 h 9"/>
                <a:gd name="T16" fmla="*/ 2 w 11"/>
                <a:gd name="T17" fmla="*/ 9 h 9"/>
                <a:gd name="T18" fmla="*/ 0 w 11"/>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
                <a:gd name="T32" fmla="*/ 11 w 1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
                  <a:moveTo>
                    <a:pt x="0" y="4"/>
                  </a:moveTo>
                  <a:lnTo>
                    <a:pt x="2" y="9"/>
                  </a:lnTo>
                  <a:lnTo>
                    <a:pt x="11" y="9"/>
                  </a:lnTo>
                  <a:lnTo>
                    <a:pt x="11" y="0"/>
                  </a:lnTo>
                  <a:lnTo>
                    <a:pt x="2" y="0"/>
                  </a:lnTo>
                  <a:lnTo>
                    <a:pt x="0" y="4"/>
                  </a:lnTo>
                  <a:lnTo>
                    <a:pt x="0" y="9"/>
                  </a:lnTo>
                  <a:lnTo>
                    <a:pt x="2" y="9"/>
                  </a:lnTo>
                  <a:lnTo>
                    <a:pt x="0" y="4"/>
                  </a:lnTo>
                  <a:close/>
                </a:path>
              </a:pathLst>
            </a:custGeom>
            <a:solidFill>
              <a:srgbClr val="FFFFCC"/>
            </a:solidFill>
            <a:ln w="9525">
              <a:noFill/>
              <a:round/>
              <a:headEnd/>
              <a:tailEnd/>
            </a:ln>
          </p:spPr>
          <p:txBody>
            <a:bodyPr/>
            <a:lstStyle/>
            <a:p>
              <a:endParaRPr lang="en-US"/>
            </a:p>
          </p:txBody>
        </p:sp>
        <p:sp>
          <p:nvSpPr>
            <p:cNvPr id="20" name="Freeform 22"/>
            <p:cNvSpPr>
              <a:spLocks/>
            </p:cNvSpPr>
            <p:nvPr/>
          </p:nvSpPr>
          <p:spPr bwMode="auto">
            <a:xfrm>
              <a:off x="210" y="944"/>
              <a:ext cx="7" cy="9"/>
            </a:xfrm>
            <a:custGeom>
              <a:avLst/>
              <a:gdLst>
                <a:gd name="T0" fmla="*/ 7 w 7"/>
                <a:gd name="T1" fmla="*/ 0 h 9"/>
                <a:gd name="T2" fmla="*/ 0 w 7"/>
                <a:gd name="T3" fmla="*/ 0 h 9"/>
                <a:gd name="T4" fmla="*/ 0 w 7"/>
                <a:gd name="T5" fmla="*/ 9 h 9"/>
                <a:gd name="T6" fmla="*/ 7 w 7"/>
                <a:gd name="T7" fmla="*/ 9 h 9"/>
                <a:gd name="T8" fmla="*/ 7 w 7"/>
                <a:gd name="T9" fmla="*/ 0 h 9"/>
                <a:gd name="T10" fmla="*/ 7 w 7"/>
                <a:gd name="T11" fmla="*/ 0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7" y="0"/>
                  </a:moveTo>
                  <a:lnTo>
                    <a:pt x="0" y="0"/>
                  </a:lnTo>
                  <a:lnTo>
                    <a:pt x="0" y="9"/>
                  </a:lnTo>
                  <a:lnTo>
                    <a:pt x="7" y="9"/>
                  </a:lnTo>
                  <a:lnTo>
                    <a:pt x="7" y="0"/>
                  </a:lnTo>
                  <a:close/>
                </a:path>
              </a:pathLst>
            </a:custGeom>
            <a:solidFill>
              <a:srgbClr val="FFFFCC"/>
            </a:solidFill>
            <a:ln w="9525">
              <a:noFill/>
              <a:round/>
              <a:headEnd/>
              <a:tailEnd/>
            </a:ln>
          </p:spPr>
          <p:txBody>
            <a:bodyPr/>
            <a:lstStyle/>
            <a:p>
              <a:endParaRPr lang="en-US"/>
            </a:p>
          </p:txBody>
        </p:sp>
        <p:sp>
          <p:nvSpPr>
            <p:cNvPr id="21" name="Freeform 23"/>
            <p:cNvSpPr>
              <a:spLocks/>
            </p:cNvSpPr>
            <p:nvPr/>
          </p:nvSpPr>
          <p:spPr bwMode="auto">
            <a:xfrm>
              <a:off x="210" y="935"/>
              <a:ext cx="7" cy="9"/>
            </a:xfrm>
            <a:custGeom>
              <a:avLst/>
              <a:gdLst>
                <a:gd name="T0" fmla="*/ 7 w 7"/>
                <a:gd name="T1" fmla="*/ 0 h 9"/>
                <a:gd name="T2" fmla="*/ 0 w 7"/>
                <a:gd name="T3" fmla="*/ 0 h 9"/>
                <a:gd name="T4" fmla="*/ 0 w 7"/>
                <a:gd name="T5" fmla="*/ 9 h 9"/>
                <a:gd name="T6" fmla="*/ 7 w 7"/>
                <a:gd name="T7" fmla="*/ 9 h 9"/>
                <a:gd name="T8" fmla="*/ 7 w 7"/>
                <a:gd name="T9" fmla="*/ 0 h 9"/>
                <a:gd name="T10" fmla="*/ 7 w 7"/>
                <a:gd name="T11" fmla="*/ 0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7" y="0"/>
                  </a:moveTo>
                  <a:lnTo>
                    <a:pt x="0" y="0"/>
                  </a:lnTo>
                  <a:lnTo>
                    <a:pt x="0" y="9"/>
                  </a:lnTo>
                  <a:lnTo>
                    <a:pt x="7" y="9"/>
                  </a:lnTo>
                  <a:lnTo>
                    <a:pt x="7" y="0"/>
                  </a:lnTo>
                  <a:close/>
                </a:path>
              </a:pathLst>
            </a:custGeom>
            <a:solidFill>
              <a:srgbClr val="FFFFCC"/>
            </a:solidFill>
            <a:ln w="9525">
              <a:noFill/>
              <a:round/>
              <a:headEnd/>
              <a:tailEnd/>
            </a:ln>
          </p:spPr>
          <p:txBody>
            <a:bodyPr/>
            <a:lstStyle/>
            <a:p>
              <a:endParaRPr lang="en-US"/>
            </a:p>
          </p:txBody>
        </p:sp>
        <p:sp>
          <p:nvSpPr>
            <p:cNvPr id="22" name="Freeform 24"/>
            <p:cNvSpPr>
              <a:spLocks/>
            </p:cNvSpPr>
            <p:nvPr/>
          </p:nvSpPr>
          <p:spPr bwMode="auto">
            <a:xfrm>
              <a:off x="210" y="922"/>
              <a:ext cx="7" cy="13"/>
            </a:xfrm>
            <a:custGeom>
              <a:avLst/>
              <a:gdLst>
                <a:gd name="T0" fmla="*/ 2 w 7"/>
                <a:gd name="T1" fmla="*/ 0 h 13"/>
                <a:gd name="T2" fmla="*/ 0 w 7"/>
                <a:gd name="T3" fmla="*/ 4 h 13"/>
                <a:gd name="T4" fmla="*/ 0 w 7"/>
                <a:gd name="T5" fmla="*/ 13 h 13"/>
                <a:gd name="T6" fmla="*/ 7 w 7"/>
                <a:gd name="T7" fmla="*/ 13 h 13"/>
                <a:gd name="T8" fmla="*/ 7 w 7"/>
                <a:gd name="T9" fmla="*/ 4 h 13"/>
                <a:gd name="T10" fmla="*/ 2 w 7"/>
                <a:gd name="T11" fmla="*/ 0 h 13"/>
                <a:gd name="T12" fmla="*/ 2 w 7"/>
                <a:gd name="T13" fmla="*/ 0 h 13"/>
                <a:gd name="T14" fmla="*/ 0 w 7"/>
                <a:gd name="T15" fmla="*/ 0 h 13"/>
                <a:gd name="T16" fmla="*/ 0 w 7"/>
                <a:gd name="T17" fmla="*/ 4 h 13"/>
                <a:gd name="T18" fmla="*/ 2 w 7"/>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3"/>
                <a:gd name="T32" fmla="*/ 7 w 7"/>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3">
                  <a:moveTo>
                    <a:pt x="2" y="0"/>
                  </a:moveTo>
                  <a:lnTo>
                    <a:pt x="0" y="4"/>
                  </a:lnTo>
                  <a:lnTo>
                    <a:pt x="0" y="13"/>
                  </a:lnTo>
                  <a:lnTo>
                    <a:pt x="7" y="13"/>
                  </a:lnTo>
                  <a:lnTo>
                    <a:pt x="7" y="4"/>
                  </a:lnTo>
                  <a:lnTo>
                    <a:pt x="2" y="0"/>
                  </a:lnTo>
                  <a:lnTo>
                    <a:pt x="0" y="0"/>
                  </a:lnTo>
                  <a:lnTo>
                    <a:pt x="0" y="4"/>
                  </a:lnTo>
                  <a:lnTo>
                    <a:pt x="2" y="0"/>
                  </a:lnTo>
                  <a:close/>
                </a:path>
              </a:pathLst>
            </a:custGeom>
            <a:solidFill>
              <a:srgbClr val="FFFFCC"/>
            </a:solidFill>
            <a:ln w="9525">
              <a:noFill/>
              <a:round/>
              <a:headEnd/>
              <a:tailEnd/>
            </a:ln>
          </p:spPr>
          <p:txBody>
            <a:bodyPr/>
            <a:lstStyle/>
            <a:p>
              <a:endParaRPr lang="en-US"/>
            </a:p>
          </p:txBody>
        </p:sp>
        <p:sp>
          <p:nvSpPr>
            <p:cNvPr id="23" name="Freeform 25"/>
            <p:cNvSpPr>
              <a:spLocks/>
            </p:cNvSpPr>
            <p:nvPr/>
          </p:nvSpPr>
          <p:spPr bwMode="auto">
            <a:xfrm>
              <a:off x="212" y="922"/>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9 w 14"/>
                <a:gd name="T13" fmla="*/ 9 h 9"/>
                <a:gd name="T14" fmla="*/ 14 w 14"/>
                <a:gd name="T15" fmla="*/ 9 h 9"/>
                <a:gd name="T16" fmla="*/ 14 w 14"/>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9"/>
                <a:gd name="T29" fmla="*/ 14 w 1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9">
                  <a:moveTo>
                    <a:pt x="14" y="4"/>
                  </a:moveTo>
                  <a:lnTo>
                    <a:pt x="9" y="0"/>
                  </a:lnTo>
                  <a:lnTo>
                    <a:pt x="0" y="0"/>
                  </a:lnTo>
                  <a:lnTo>
                    <a:pt x="0" y="9"/>
                  </a:lnTo>
                  <a:lnTo>
                    <a:pt x="9" y="9"/>
                  </a:lnTo>
                  <a:lnTo>
                    <a:pt x="14" y="4"/>
                  </a:lnTo>
                  <a:lnTo>
                    <a:pt x="9" y="9"/>
                  </a:lnTo>
                  <a:lnTo>
                    <a:pt x="14" y="9"/>
                  </a:lnTo>
                  <a:lnTo>
                    <a:pt x="14" y="4"/>
                  </a:lnTo>
                  <a:close/>
                </a:path>
              </a:pathLst>
            </a:custGeom>
            <a:solidFill>
              <a:srgbClr val="FFFFCC"/>
            </a:solidFill>
            <a:ln w="9525">
              <a:noFill/>
              <a:round/>
              <a:headEnd/>
              <a:tailEnd/>
            </a:ln>
          </p:spPr>
          <p:txBody>
            <a:bodyPr/>
            <a:lstStyle/>
            <a:p>
              <a:endParaRPr lang="en-US"/>
            </a:p>
          </p:txBody>
        </p:sp>
        <p:sp>
          <p:nvSpPr>
            <p:cNvPr id="24" name="Freeform 26"/>
            <p:cNvSpPr>
              <a:spLocks/>
            </p:cNvSpPr>
            <p:nvPr/>
          </p:nvSpPr>
          <p:spPr bwMode="auto">
            <a:xfrm>
              <a:off x="217" y="913"/>
              <a:ext cx="9" cy="13"/>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 name="T12" fmla="*/ 9 w 9"/>
                <a:gd name="T13" fmla="*/ 4 h 13"/>
                <a:gd name="T14" fmla="*/ 9 w 9"/>
                <a:gd name="T15" fmla="*/ 0 h 13"/>
                <a:gd name="T16" fmla="*/ 4 w 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4" y="0"/>
                  </a:moveTo>
                  <a:lnTo>
                    <a:pt x="0" y="4"/>
                  </a:lnTo>
                  <a:lnTo>
                    <a:pt x="0" y="13"/>
                  </a:lnTo>
                  <a:lnTo>
                    <a:pt x="9" y="13"/>
                  </a:lnTo>
                  <a:lnTo>
                    <a:pt x="9" y="4"/>
                  </a:lnTo>
                  <a:lnTo>
                    <a:pt x="4" y="0"/>
                  </a:lnTo>
                  <a:lnTo>
                    <a:pt x="9" y="4"/>
                  </a:lnTo>
                  <a:lnTo>
                    <a:pt x="9" y="0"/>
                  </a:lnTo>
                  <a:lnTo>
                    <a:pt x="4" y="0"/>
                  </a:lnTo>
                  <a:close/>
                </a:path>
              </a:pathLst>
            </a:custGeom>
            <a:solidFill>
              <a:srgbClr val="FFFFCC"/>
            </a:solidFill>
            <a:ln w="9525">
              <a:noFill/>
              <a:round/>
              <a:headEnd/>
              <a:tailEnd/>
            </a:ln>
          </p:spPr>
          <p:txBody>
            <a:bodyPr/>
            <a:lstStyle/>
            <a:p>
              <a:endParaRPr lang="en-US"/>
            </a:p>
          </p:txBody>
        </p:sp>
        <p:sp>
          <p:nvSpPr>
            <p:cNvPr id="25" name="Freeform 27"/>
            <p:cNvSpPr>
              <a:spLocks/>
            </p:cNvSpPr>
            <p:nvPr/>
          </p:nvSpPr>
          <p:spPr bwMode="auto">
            <a:xfrm>
              <a:off x="210" y="913"/>
              <a:ext cx="11" cy="9"/>
            </a:xfrm>
            <a:custGeom>
              <a:avLst/>
              <a:gdLst>
                <a:gd name="T0" fmla="*/ 0 w 11"/>
                <a:gd name="T1" fmla="*/ 4 h 9"/>
                <a:gd name="T2" fmla="*/ 2 w 11"/>
                <a:gd name="T3" fmla="*/ 9 h 9"/>
                <a:gd name="T4" fmla="*/ 11 w 11"/>
                <a:gd name="T5" fmla="*/ 9 h 9"/>
                <a:gd name="T6" fmla="*/ 11 w 11"/>
                <a:gd name="T7" fmla="*/ 0 h 9"/>
                <a:gd name="T8" fmla="*/ 2 w 11"/>
                <a:gd name="T9" fmla="*/ 0 h 9"/>
                <a:gd name="T10" fmla="*/ 0 w 11"/>
                <a:gd name="T11" fmla="*/ 4 h 9"/>
                <a:gd name="T12" fmla="*/ 0 w 11"/>
                <a:gd name="T13" fmla="*/ 4 h 9"/>
                <a:gd name="T14" fmla="*/ 0 w 11"/>
                <a:gd name="T15" fmla="*/ 9 h 9"/>
                <a:gd name="T16" fmla="*/ 2 w 11"/>
                <a:gd name="T17" fmla="*/ 9 h 9"/>
                <a:gd name="T18" fmla="*/ 0 w 11"/>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
                <a:gd name="T32" fmla="*/ 11 w 1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
                  <a:moveTo>
                    <a:pt x="0" y="4"/>
                  </a:moveTo>
                  <a:lnTo>
                    <a:pt x="2" y="9"/>
                  </a:lnTo>
                  <a:lnTo>
                    <a:pt x="11" y="9"/>
                  </a:lnTo>
                  <a:lnTo>
                    <a:pt x="11" y="0"/>
                  </a:lnTo>
                  <a:lnTo>
                    <a:pt x="2" y="0"/>
                  </a:lnTo>
                  <a:lnTo>
                    <a:pt x="0" y="4"/>
                  </a:lnTo>
                  <a:lnTo>
                    <a:pt x="0" y="9"/>
                  </a:lnTo>
                  <a:lnTo>
                    <a:pt x="2" y="9"/>
                  </a:lnTo>
                  <a:lnTo>
                    <a:pt x="0" y="4"/>
                  </a:lnTo>
                  <a:close/>
                </a:path>
              </a:pathLst>
            </a:custGeom>
            <a:solidFill>
              <a:srgbClr val="FFFFCC"/>
            </a:solidFill>
            <a:ln w="9525">
              <a:noFill/>
              <a:round/>
              <a:headEnd/>
              <a:tailEnd/>
            </a:ln>
          </p:spPr>
          <p:txBody>
            <a:bodyPr/>
            <a:lstStyle/>
            <a:p>
              <a:endParaRPr lang="en-US"/>
            </a:p>
          </p:txBody>
        </p:sp>
        <p:sp>
          <p:nvSpPr>
            <p:cNvPr id="26" name="Freeform 28"/>
            <p:cNvSpPr>
              <a:spLocks/>
            </p:cNvSpPr>
            <p:nvPr/>
          </p:nvSpPr>
          <p:spPr bwMode="auto">
            <a:xfrm>
              <a:off x="210" y="908"/>
              <a:ext cx="7" cy="9"/>
            </a:xfrm>
            <a:custGeom>
              <a:avLst/>
              <a:gdLst>
                <a:gd name="T0" fmla="*/ 7 w 7"/>
                <a:gd name="T1" fmla="*/ 0 h 9"/>
                <a:gd name="T2" fmla="*/ 0 w 7"/>
                <a:gd name="T3" fmla="*/ 0 h 9"/>
                <a:gd name="T4" fmla="*/ 0 w 7"/>
                <a:gd name="T5" fmla="*/ 9 h 9"/>
                <a:gd name="T6" fmla="*/ 7 w 7"/>
                <a:gd name="T7" fmla="*/ 9 h 9"/>
                <a:gd name="T8" fmla="*/ 7 w 7"/>
                <a:gd name="T9" fmla="*/ 0 h 9"/>
                <a:gd name="T10" fmla="*/ 7 w 7"/>
                <a:gd name="T11" fmla="*/ 0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7" y="0"/>
                  </a:moveTo>
                  <a:lnTo>
                    <a:pt x="0" y="0"/>
                  </a:lnTo>
                  <a:lnTo>
                    <a:pt x="0" y="9"/>
                  </a:lnTo>
                  <a:lnTo>
                    <a:pt x="7" y="9"/>
                  </a:lnTo>
                  <a:lnTo>
                    <a:pt x="7" y="0"/>
                  </a:lnTo>
                  <a:close/>
                </a:path>
              </a:pathLst>
            </a:custGeom>
            <a:solidFill>
              <a:srgbClr val="FFFFCC"/>
            </a:solidFill>
            <a:ln w="9525">
              <a:noFill/>
              <a:round/>
              <a:headEnd/>
              <a:tailEnd/>
            </a:ln>
          </p:spPr>
          <p:txBody>
            <a:bodyPr/>
            <a:lstStyle/>
            <a:p>
              <a:endParaRPr lang="en-US"/>
            </a:p>
          </p:txBody>
        </p:sp>
        <p:sp>
          <p:nvSpPr>
            <p:cNvPr id="27" name="Freeform 29"/>
            <p:cNvSpPr>
              <a:spLocks/>
            </p:cNvSpPr>
            <p:nvPr/>
          </p:nvSpPr>
          <p:spPr bwMode="auto">
            <a:xfrm>
              <a:off x="210" y="897"/>
              <a:ext cx="7" cy="11"/>
            </a:xfrm>
            <a:custGeom>
              <a:avLst/>
              <a:gdLst>
                <a:gd name="T0" fmla="*/ 0 w 7"/>
                <a:gd name="T1" fmla="*/ 0 h 11"/>
                <a:gd name="T2" fmla="*/ 0 w 7"/>
                <a:gd name="T3" fmla="*/ 2 h 11"/>
                <a:gd name="T4" fmla="*/ 0 w 7"/>
                <a:gd name="T5" fmla="*/ 11 h 11"/>
                <a:gd name="T6" fmla="*/ 7 w 7"/>
                <a:gd name="T7" fmla="*/ 11 h 11"/>
                <a:gd name="T8" fmla="*/ 7 w 7"/>
                <a:gd name="T9" fmla="*/ 2 h 11"/>
                <a:gd name="T10" fmla="*/ 0 w 7"/>
                <a:gd name="T11" fmla="*/ 0 h 11"/>
                <a:gd name="T12" fmla="*/ 0 60000 65536"/>
                <a:gd name="T13" fmla="*/ 0 60000 65536"/>
                <a:gd name="T14" fmla="*/ 0 60000 65536"/>
                <a:gd name="T15" fmla="*/ 0 60000 65536"/>
                <a:gd name="T16" fmla="*/ 0 60000 65536"/>
                <a:gd name="T17" fmla="*/ 0 60000 65536"/>
                <a:gd name="T18" fmla="*/ 0 w 7"/>
                <a:gd name="T19" fmla="*/ 0 h 11"/>
                <a:gd name="T20" fmla="*/ 7 w 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7" h="11">
                  <a:moveTo>
                    <a:pt x="0" y="0"/>
                  </a:moveTo>
                  <a:lnTo>
                    <a:pt x="0" y="2"/>
                  </a:lnTo>
                  <a:lnTo>
                    <a:pt x="0" y="11"/>
                  </a:lnTo>
                  <a:lnTo>
                    <a:pt x="7" y="11"/>
                  </a:lnTo>
                  <a:lnTo>
                    <a:pt x="7" y="2"/>
                  </a:lnTo>
                  <a:lnTo>
                    <a:pt x="0" y="0"/>
                  </a:lnTo>
                  <a:close/>
                </a:path>
              </a:pathLst>
            </a:custGeom>
            <a:solidFill>
              <a:srgbClr val="FFFFCC"/>
            </a:solidFill>
            <a:ln w="9525">
              <a:noFill/>
              <a:round/>
              <a:headEnd/>
              <a:tailEnd/>
            </a:ln>
          </p:spPr>
          <p:txBody>
            <a:bodyPr/>
            <a:lstStyle/>
            <a:p>
              <a:endParaRPr lang="en-US"/>
            </a:p>
          </p:txBody>
        </p:sp>
        <p:sp>
          <p:nvSpPr>
            <p:cNvPr id="28" name="Freeform 30"/>
            <p:cNvSpPr>
              <a:spLocks/>
            </p:cNvSpPr>
            <p:nvPr/>
          </p:nvSpPr>
          <p:spPr bwMode="auto">
            <a:xfrm>
              <a:off x="210" y="888"/>
              <a:ext cx="16" cy="16"/>
            </a:xfrm>
            <a:custGeom>
              <a:avLst/>
              <a:gdLst>
                <a:gd name="T0" fmla="*/ 11 w 16"/>
                <a:gd name="T1" fmla="*/ 0 h 16"/>
                <a:gd name="T2" fmla="*/ 9 w 16"/>
                <a:gd name="T3" fmla="*/ 0 h 16"/>
                <a:gd name="T4" fmla="*/ 0 w 16"/>
                <a:gd name="T5" fmla="*/ 9 h 16"/>
                <a:gd name="T6" fmla="*/ 7 w 16"/>
                <a:gd name="T7" fmla="*/ 16 h 16"/>
                <a:gd name="T8" fmla="*/ 16 w 16"/>
                <a:gd name="T9" fmla="*/ 7 h 16"/>
                <a:gd name="T10" fmla="*/ 11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1" y="0"/>
                  </a:moveTo>
                  <a:lnTo>
                    <a:pt x="9" y="0"/>
                  </a:lnTo>
                  <a:lnTo>
                    <a:pt x="0" y="9"/>
                  </a:lnTo>
                  <a:lnTo>
                    <a:pt x="7" y="16"/>
                  </a:lnTo>
                  <a:lnTo>
                    <a:pt x="16" y="7"/>
                  </a:lnTo>
                  <a:lnTo>
                    <a:pt x="11" y="0"/>
                  </a:lnTo>
                  <a:close/>
                </a:path>
              </a:pathLst>
            </a:custGeom>
            <a:solidFill>
              <a:srgbClr val="FFFFCC"/>
            </a:solidFill>
            <a:ln w="9525">
              <a:noFill/>
              <a:round/>
              <a:headEnd/>
              <a:tailEnd/>
            </a:ln>
          </p:spPr>
          <p:txBody>
            <a:bodyPr/>
            <a:lstStyle/>
            <a:p>
              <a:endParaRPr lang="en-US"/>
            </a:p>
          </p:txBody>
        </p:sp>
        <p:sp>
          <p:nvSpPr>
            <p:cNvPr id="29" name="Freeform 31"/>
            <p:cNvSpPr>
              <a:spLocks/>
            </p:cNvSpPr>
            <p:nvPr/>
          </p:nvSpPr>
          <p:spPr bwMode="auto">
            <a:xfrm>
              <a:off x="221" y="888"/>
              <a:ext cx="14" cy="7"/>
            </a:xfrm>
            <a:custGeom>
              <a:avLst/>
              <a:gdLst>
                <a:gd name="T0" fmla="*/ 14 w 14"/>
                <a:gd name="T1" fmla="*/ 2 h 7"/>
                <a:gd name="T2" fmla="*/ 9 w 14"/>
                <a:gd name="T3" fmla="*/ 0 h 7"/>
                <a:gd name="T4" fmla="*/ 0 w 14"/>
                <a:gd name="T5" fmla="*/ 0 h 7"/>
                <a:gd name="T6" fmla="*/ 0 w 14"/>
                <a:gd name="T7" fmla="*/ 7 h 7"/>
                <a:gd name="T8" fmla="*/ 9 w 14"/>
                <a:gd name="T9" fmla="*/ 7 h 7"/>
                <a:gd name="T10" fmla="*/ 14 w 14"/>
                <a:gd name="T11" fmla="*/ 2 h 7"/>
                <a:gd name="T12" fmla="*/ 14 w 14"/>
                <a:gd name="T13" fmla="*/ 2 h 7"/>
                <a:gd name="T14" fmla="*/ 14 w 14"/>
                <a:gd name="T15" fmla="*/ 0 h 7"/>
                <a:gd name="T16" fmla="*/ 9 w 14"/>
                <a:gd name="T17" fmla="*/ 0 h 7"/>
                <a:gd name="T18" fmla="*/ 14 w 14"/>
                <a:gd name="T19" fmla="*/ 2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7"/>
                <a:gd name="T32" fmla="*/ 14 w 14"/>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7">
                  <a:moveTo>
                    <a:pt x="14" y="2"/>
                  </a:moveTo>
                  <a:lnTo>
                    <a:pt x="9" y="0"/>
                  </a:lnTo>
                  <a:lnTo>
                    <a:pt x="0" y="0"/>
                  </a:lnTo>
                  <a:lnTo>
                    <a:pt x="0" y="7"/>
                  </a:lnTo>
                  <a:lnTo>
                    <a:pt x="9" y="7"/>
                  </a:lnTo>
                  <a:lnTo>
                    <a:pt x="14" y="2"/>
                  </a:lnTo>
                  <a:lnTo>
                    <a:pt x="14" y="0"/>
                  </a:lnTo>
                  <a:lnTo>
                    <a:pt x="9" y="0"/>
                  </a:lnTo>
                  <a:lnTo>
                    <a:pt x="14" y="2"/>
                  </a:lnTo>
                  <a:close/>
                </a:path>
              </a:pathLst>
            </a:custGeom>
            <a:solidFill>
              <a:srgbClr val="FFFFCC"/>
            </a:solidFill>
            <a:ln w="9525">
              <a:noFill/>
              <a:round/>
              <a:headEnd/>
              <a:tailEnd/>
            </a:ln>
          </p:spPr>
          <p:txBody>
            <a:bodyPr/>
            <a:lstStyle/>
            <a:p>
              <a:endParaRPr lang="en-US"/>
            </a:p>
          </p:txBody>
        </p:sp>
        <p:sp>
          <p:nvSpPr>
            <p:cNvPr id="30" name="Freeform 32"/>
            <p:cNvSpPr>
              <a:spLocks/>
            </p:cNvSpPr>
            <p:nvPr/>
          </p:nvSpPr>
          <p:spPr bwMode="auto">
            <a:xfrm>
              <a:off x="226" y="890"/>
              <a:ext cx="9" cy="14"/>
            </a:xfrm>
            <a:custGeom>
              <a:avLst/>
              <a:gdLst>
                <a:gd name="T0" fmla="*/ 4 w 9"/>
                <a:gd name="T1" fmla="*/ 14 h 14"/>
                <a:gd name="T2" fmla="*/ 9 w 9"/>
                <a:gd name="T3" fmla="*/ 9 h 14"/>
                <a:gd name="T4" fmla="*/ 9 w 9"/>
                <a:gd name="T5" fmla="*/ 0 h 14"/>
                <a:gd name="T6" fmla="*/ 0 w 9"/>
                <a:gd name="T7" fmla="*/ 0 h 14"/>
                <a:gd name="T8" fmla="*/ 0 w 9"/>
                <a:gd name="T9" fmla="*/ 9 h 14"/>
                <a:gd name="T10" fmla="*/ 4 w 9"/>
                <a:gd name="T11" fmla="*/ 14 h 14"/>
                <a:gd name="T12" fmla="*/ 0 w 9"/>
                <a:gd name="T13" fmla="*/ 9 h 14"/>
                <a:gd name="T14" fmla="*/ 0 w 9"/>
                <a:gd name="T15" fmla="*/ 14 h 14"/>
                <a:gd name="T16" fmla="*/ 4 w 9"/>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4" y="14"/>
                  </a:moveTo>
                  <a:lnTo>
                    <a:pt x="9" y="9"/>
                  </a:lnTo>
                  <a:lnTo>
                    <a:pt x="9" y="0"/>
                  </a:lnTo>
                  <a:lnTo>
                    <a:pt x="0" y="0"/>
                  </a:lnTo>
                  <a:lnTo>
                    <a:pt x="0" y="9"/>
                  </a:lnTo>
                  <a:lnTo>
                    <a:pt x="4" y="14"/>
                  </a:lnTo>
                  <a:lnTo>
                    <a:pt x="0" y="9"/>
                  </a:lnTo>
                  <a:lnTo>
                    <a:pt x="0" y="14"/>
                  </a:lnTo>
                  <a:lnTo>
                    <a:pt x="4" y="14"/>
                  </a:lnTo>
                  <a:close/>
                </a:path>
              </a:pathLst>
            </a:custGeom>
            <a:solidFill>
              <a:srgbClr val="FFFFCC"/>
            </a:solidFill>
            <a:ln w="9525">
              <a:noFill/>
              <a:round/>
              <a:headEnd/>
              <a:tailEnd/>
            </a:ln>
          </p:spPr>
          <p:txBody>
            <a:bodyPr/>
            <a:lstStyle/>
            <a:p>
              <a:endParaRPr lang="en-US"/>
            </a:p>
          </p:txBody>
        </p:sp>
        <p:sp>
          <p:nvSpPr>
            <p:cNvPr id="31" name="Freeform 33"/>
            <p:cNvSpPr>
              <a:spLocks/>
            </p:cNvSpPr>
            <p:nvPr/>
          </p:nvSpPr>
          <p:spPr bwMode="auto">
            <a:xfrm>
              <a:off x="230" y="895"/>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9 w 14"/>
                <a:gd name="T13" fmla="*/ 9 h 9"/>
                <a:gd name="T14" fmla="*/ 14 w 14"/>
                <a:gd name="T15" fmla="*/ 9 h 9"/>
                <a:gd name="T16" fmla="*/ 14 w 14"/>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9"/>
                <a:gd name="T29" fmla="*/ 14 w 1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9">
                  <a:moveTo>
                    <a:pt x="14" y="4"/>
                  </a:moveTo>
                  <a:lnTo>
                    <a:pt x="9" y="0"/>
                  </a:lnTo>
                  <a:lnTo>
                    <a:pt x="0" y="0"/>
                  </a:lnTo>
                  <a:lnTo>
                    <a:pt x="0" y="9"/>
                  </a:lnTo>
                  <a:lnTo>
                    <a:pt x="9" y="9"/>
                  </a:lnTo>
                  <a:lnTo>
                    <a:pt x="14" y="4"/>
                  </a:lnTo>
                  <a:lnTo>
                    <a:pt x="9" y="9"/>
                  </a:lnTo>
                  <a:lnTo>
                    <a:pt x="14" y="9"/>
                  </a:lnTo>
                  <a:lnTo>
                    <a:pt x="14" y="4"/>
                  </a:lnTo>
                  <a:close/>
                </a:path>
              </a:pathLst>
            </a:custGeom>
            <a:solidFill>
              <a:srgbClr val="FFFFCC"/>
            </a:solidFill>
            <a:ln w="9525">
              <a:noFill/>
              <a:round/>
              <a:headEnd/>
              <a:tailEnd/>
            </a:ln>
          </p:spPr>
          <p:txBody>
            <a:bodyPr/>
            <a:lstStyle/>
            <a:p>
              <a:endParaRPr lang="en-US"/>
            </a:p>
          </p:txBody>
        </p:sp>
        <p:sp>
          <p:nvSpPr>
            <p:cNvPr id="32" name="Freeform 34"/>
            <p:cNvSpPr>
              <a:spLocks/>
            </p:cNvSpPr>
            <p:nvPr/>
          </p:nvSpPr>
          <p:spPr bwMode="auto">
            <a:xfrm>
              <a:off x="235" y="888"/>
              <a:ext cx="9" cy="11"/>
            </a:xfrm>
            <a:custGeom>
              <a:avLst/>
              <a:gdLst>
                <a:gd name="T0" fmla="*/ 4 w 9"/>
                <a:gd name="T1" fmla="*/ 0 h 11"/>
                <a:gd name="T2" fmla="*/ 0 w 9"/>
                <a:gd name="T3" fmla="*/ 2 h 11"/>
                <a:gd name="T4" fmla="*/ 0 w 9"/>
                <a:gd name="T5" fmla="*/ 11 h 11"/>
                <a:gd name="T6" fmla="*/ 9 w 9"/>
                <a:gd name="T7" fmla="*/ 11 h 11"/>
                <a:gd name="T8" fmla="*/ 9 w 9"/>
                <a:gd name="T9" fmla="*/ 2 h 11"/>
                <a:gd name="T10" fmla="*/ 4 w 9"/>
                <a:gd name="T11" fmla="*/ 0 h 11"/>
                <a:gd name="T12" fmla="*/ 4 w 9"/>
                <a:gd name="T13" fmla="*/ 0 h 11"/>
                <a:gd name="T14" fmla="*/ 0 w 9"/>
                <a:gd name="T15" fmla="*/ 0 h 11"/>
                <a:gd name="T16" fmla="*/ 0 w 9"/>
                <a:gd name="T17" fmla="*/ 2 h 11"/>
                <a:gd name="T18" fmla="*/ 4 w 9"/>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1"/>
                <a:gd name="T32" fmla="*/ 9 w 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1">
                  <a:moveTo>
                    <a:pt x="4" y="0"/>
                  </a:moveTo>
                  <a:lnTo>
                    <a:pt x="0" y="2"/>
                  </a:lnTo>
                  <a:lnTo>
                    <a:pt x="0" y="11"/>
                  </a:lnTo>
                  <a:lnTo>
                    <a:pt x="9" y="11"/>
                  </a:lnTo>
                  <a:lnTo>
                    <a:pt x="9" y="2"/>
                  </a:lnTo>
                  <a:lnTo>
                    <a:pt x="4" y="0"/>
                  </a:lnTo>
                  <a:lnTo>
                    <a:pt x="0" y="0"/>
                  </a:lnTo>
                  <a:lnTo>
                    <a:pt x="0" y="2"/>
                  </a:lnTo>
                  <a:lnTo>
                    <a:pt x="4" y="0"/>
                  </a:lnTo>
                  <a:close/>
                </a:path>
              </a:pathLst>
            </a:custGeom>
            <a:solidFill>
              <a:srgbClr val="FFFFCC"/>
            </a:solidFill>
            <a:ln w="9525">
              <a:noFill/>
              <a:round/>
              <a:headEnd/>
              <a:tailEnd/>
            </a:ln>
          </p:spPr>
          <p:txBody>
            <a:bodyPr/>
            <a:lstStyle/>
            <a:p>
              <a:endParaRPr lang="en-US"/>
            </a:p>
          </p:txBody>
        </p:sp>
        <p:sp>
          <p:nvSpPr>
            <p:cNvPr id="33" name="Freeform 35"/>
            <p:cNvSpPr>
              <a:spLocks/>
            </p:cNvSpPr>
            <p:nvPr/>
          </p:nvSpPr>
          <p:spPr bwMode="auto">
            <a:xfrm>
              <a:off x="239" y="888"/>
              <a:ext cx="14" cy="7"/>
            </a:xfrm>
            <a:custGeom>
              <a:avLst/>
              <a:gdLst>
                <a:gd name="T0" fmla="*/ 14 w 14"/>
                <a:gd name="T1" fmla="*/ 2 h 7"/>
                <a:gd name="T2" fmla="*/ 9 w 14"/>
                <a:gd name="T3" fmla="*/ 0 h 7"/>
                <a:gd name="T4" fmla="*/ 0 w 14"/>
                <a:gd name="T5" fmla="*/ 0 h 7"/>
                <a:gd name="T6" fmla="*/ 0 w 14"/>
                <a:gd name="T7" fmla="*/ 7 h 7"/>
                <a:gd name="T8" fmla="*/ 9 w 14"/>
                <a:gd name="T9" fmla="*/ 7 h 7"/>
                <a:gd name="T10" fmla="*/ 14 w 14"/>
                <a:gd name="T11" fmla="*/ 2 h 7"/>
                <a:gd name="T12" fmla="*/ 14 w 14"/>
                <a:gd name="T13" fmla="*/ 2 h 7"/>
                <a:gd name="T14" fmla="*/ 14 w 14"/>
                <a:gd name="T15" fmla="*/ 0 h 7"/>
                <a:gd name="T16" fmla="*/ 9 w 14"/>
                <a:gd name="T17" fmla="*/ 0 h 7"/>
                <a:gd name="T18" fmla="*/ 14 w 14"/>
                <a:gd name="T19" fmla="*/ 2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7"/>
                <a:gd name="T32" fmla="*/ 14 w 14"/>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7">
                  <a:moveTo>
                    <a:pt x="14" y="2"/>
                  </a:moveTo>
                  <a:lnTo>
                    <a:pt x="9" y="0"/>
                  </a:lnTo>
                  <a:lnTo>
                    <a:pt x="0" y="0"/>
                  </a:lnTo>
                  <a:lnTo>
                    <a:pt x="0" y="7"/>
                  </a:lnTo>
                  <a:lnTo>
                    <a:pt x="9" y="7"/>
                  </a:lnTo>
                  <a:lnTo>
                    <a:pt x="14" y="2"/>
                  </a:lnTo>
                  <a:lnTo>
                    <a:pt x="14" y="0"/>
                  </a:lnTo>
                  <a:lnTo>
                    <a:pt x="9" y="0"/>
                  </a:lnTo>
                  <a:lnTo>
                    <a:pt x="14" y="2"/>
                  </a:lnTo>
                  <a:close/>
                </a:path>
              </a:pathLst>
            </a:custGeom>
            <a:solidFill>
              <a:srgbClr val="FFFFCC"/>
            </a:solidFill>
            <a:ln w="9525">
              <a:noFill/>
              <a:round/>
              <a:headEnd/>
              <a:tailEnd/>
            </a:ln>
          </p:spPr>
          <p:txBody>
            <a:bodyPr/>
            <a:lstStyle/>
            <a:p>
              <a:endParaRPr lang="en-US"/>
            </a:p>
          </p:txBody>
        </p:sp>
        <p:sp>
          <p:nvSpPr>
            <p:cNvPr id="34" name="Freeform 36"/>
            <p:cNvSpPr>
              <a:spLocks/>
            </p:cNvSpPr>
            <p:nvPr/>
          </p:nvSpPr>
          <p:spPr bwMode="auto">
            <a:xfrm>
              <a:off x="244" y="890"/>
              <a:ext cx="9" cy="14"/>
            </a:xfrm>
            <a:custGeom>
              <a:avLst/>
              <a:gdLst>
                <a:gd name="T0" fmla="*/ 4 w 9"/>
                <a:gd name="T1" fmla="*/ 14 h 14"/>
                <a:gd name="T2" fmla="*/ 9 w 9"/>
                <a:gd name="T3" fmla="*/ 9 h 14"/>
                <a:gd name="T4" fmla="*/ 9 w 9"/>
                <a:gd name="T5" fmla="*/ 0 h 14"/>
                <a:gd name="T6" fmla="*/ 0 w 9"/>
                <a:gd name="T7" fmla="*/ 0 h 14"/>
                <a:gd name="T8" fmla="*/ 0 w 9"/>
                <a:gd name="T9" fmla="*/ 9 h 14"/>
                <a:gd name="T10" fmla="*/ 4 w 9"/>
                <a:gd name="T11" fmla="*/ 14 h 14"/>
                <a:gd name="T12" fmla="*/ 0 w 9"/>
                <a:gd name="T13" fmla="*/ 9 h 14"/>
                <a:gd name="T14" fmla="*/ 0 w 9"/>
                <a:gd name="T15" fmla="*/ 14 h 14"/>
                <a:gd name="T16" fmla="*/ 4 w 9"/>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4" y="14"/>
                  </a:moveTo>
                  <a:lnTo>
                    <a:pt x="9" y="9"/>
                  </a:lnTo>
                  <a:lnTo>
                    <a:pt x="9" y="0"/>
                  </a:lnTo>
                  <a:lnTo>
                    <a:pt x="0" y="0"/>
                  </a:lnTo>
                  <a:lnTo>
                    <a:pt x="0" y="9"/>
                  </a:lnTo>
                  <a:lnTo>
                    <a:pt x="4" y="14"/>
                  </a:lnTo>
                  <a:lnTo>
                    <a:pt x="0" y="9"/>
                  </a:lnTo>
                  <a:lnTo>
                    <a:pt x="0" y="14"/>
                  </a:lnTo>
                  <a:lnTo>
                    <a:pt x="4" y="14"/>
                  </a:lnTo>
                  <a:close/>
                </a:path>
              </a:pathLst>
            </a:custGeom>
            <a:solidFill>
              <a:srgbClr val="FFFFCC"/>
            </a:solidFill>
            <a:ln w="9525">
              <a:noFill/>
              <a:round/>
              <a:headEnd/>
              <a:tailEnd/>
            </a:ln>
          </p:spPr>
          <p:txBody>
            <a:bodyPr/>
            <a:lstStyle/>
            <a:p>
              <a:endParaRPr lang="en-US"/>
            </a:p>
          </p:txBody>
        </p:sp>
        <p:sp>
          <p:nvSpPr>
            <p:cNvPr id="35" name="Freeform 37"/>
            <p:cNvSpPr>
              <a:spLocks/>
            </p:cNvSpPr>
            <p:nvPr/>
          </p:nvSpPr>
          <p:spPr bwMode="auto">
            <a:xfrm>
              <a:off x="248" y="895"/>
              <a:ext cx="9" cy="9"/>
            </a:xfrm>
            <a:custGeom>
              <a:avLst/>
              <a:gdLst>
                <a:gd name="T0" fmla="*/ 9 w 9"/>
                <a:gd name="T1" fmla="*/ 0 h 9"/>
                <a:gd name="T2" fmla="*/ 9 w 9"/>
                <a:gd name="T3" fmla="*/ 0 h 9"/>
                <a:gd name="T4" fmla="*/ 0 w 9"/>
                <a:gd name="T5" fmla="*/ 0 h 9"/>
                <a:gd name="T6" fmla="*/ 0 w 9"/>
                <a:gd name="T7" fmla="*/ 9 h 9"/>
                <a:gd name="T8" fmla="*/ 9 w 9"/>
                <a:gd name="T9" fmla="*/ 9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9" y="0"/>
                  </a:ln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36" name="Freeform 38"/>
            <p:cNvSpPr>
              <a:spLocks/>
            </p:cNvSpPr>
            <p:nvPr/>
          </p:nvSpPr>
          <p:spPr bwMode="auto">
            <a:xfrm>
              <a:off x="248" y="895"/>
              <a:ext cx="9" cy="9"/>
            </a:xfrm>
            <a:custGeom>
              <a:avLst/>
              <a:gdLst>
                <a:gd name="T0" fmla="*/ 0 w 9"/>
                <a:gd name="T1" fmla="*/ 9 h 9"/>
                <a:gd name="T2" fmla="*/ 0 w 9"/>
                <a:gd name="T3" fmla="*/ 9 h 9"/>
                <a:gd name="T4" fmla="*/ 9 w 9"/>
                <a:gd name="T5" fmla="*/ 9 h 9"/>
                <a:gd name="T6" fmla="*/ 9 w 9"/>
                <a:gd name="T7" fmla="*/ 0 h 9"/>
                <a:gd name="T8" fmla="*/ 0 w 9"/>
                <a:gd name="T9" fmla="*/ 0 h 9"/>
                <a:gd name="T10" fmla="*/ 0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9"/>
                  </a:moveTo>
                  <a:lnTo>
                    <a:pt x="0" y="9"/>
                  </a:lnTo>
                  <a:lnTo>
                    <a:pt x="9" y="9"/>
                  </a:lnTo>
                  <a:lnTo>
                    <a:pt x="9" y="0"/>
                  </a:lnTo>
                  <a:lnTo>
                    <a:pt x="0" y="0"/>
                  </a:lnTo>
                  <a:lnTo>
                    <a:pt x="0" y="9"/>
                  </a:lnTo>
                  <a:close/>
                </a:path>
              </a:pathLst>
            </a:custGeom>
            <a:solidFill>
              <a:srgbClr val="FFFFCC"/>
            </a:solidFill>
            <a:ln w="9525">
              <a:noFill/>
              <a:round/>
              <a:headEnd/>
              <a:tailEnd/>
            </a:ln>
          </p:spPr>
          <p:txBody>
            <a:bodyPr/>
            <a:lstStyle/>
            <a:p>
              <a:endParaRPr lang="en-US"/>
            </a:p>
          </p:txBody>
        </p:sp>
        <p:sp>
          <p:nvSpPr>
            <p:cNvPr id="37" name="Freeform 39"/>
            <p:cNvSpPr>
              <a:spLocks/>
            </p:cNvSpPr>
            <p:nvPr/>
          </p:nvSpPr>
          <p:spPr bwMode="auto">
            <a:xfrm>
              <a:off x="248" y="895"/>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14 w 14"/>
                <a:gd name="T13" fmla="*/ 4 h 9"/>
                <a:gd name="T14" fmla="*/ 14 w 14"/>
                <a:gd name="T15" fmla="*/ 0 h 9"/>
                <a:gd name="T16" fmla="*/ 9 w 14"/>
                <a:gd name="T17" fmla="*/ 0 h 9"/>
                <a:gd name="T18" fmla="*/ 14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4" y="4"/>
                  </a:moveTo>
                  <a:lnTo>
                    <a:pt x="9" y="0"/>
                  </a:lnTo>
                  <a:lnTo>
                    <a:pt x="0" y="0"/>
                  </a:lnTo>
                  <a:lnTo>
                    <a:pt x="0" y="9"/>
                  </a:lnTo>
                  <a:lnTo>
                    <a:pt x="9" y="9"/>
                  </a:lnTo>
                  <a:lnTo>
                    <a:pt x="14" y="4"/>
                  </a:lnTo>
                  <a:lnTo>
                    <a:pt x="14" y="0"/>
                  </a:lnTo>
                  <a:lnTo>
                    <a:pt x="9" y="0"/>
                  </a:lnTo>
                  <a:lnTo>
                    <a:pt x="14" y="4"/>
                  </a:lnTo>
                  <a:close/>
                </a:path>
              </a:pathLst>
            </a:custGeom>
            <a:solidFill>
              <a:srgbClr val="FFFFCC"/>
            </a:solidFill>
            <a:ln w="9525">
              <a:noFill/>
              <a:round/>
              <a:headEnd/>
              <a:tailEnd/>
            </a:ln>
          </p:spPr>
          <p:txBody>
            <a:bodyPr/>
            <a:lstStyle/>
            <a:p>
              <a:endParaRPr lang="en-US"/>
            </a:p>
          </p:txBody>
        </p:sp>
        <p:sp>
          <p:nvSpPr>
            <p:cNvPr id="38" name="Freeform 40"/>
            <p:cNvSpPr>
              <a:spLocks/>
            </p:cNvSpPr>
            <p:nvPr/>
          </p:nvSpPr>
          <p:spPr bwMode="auto">
            <a:xfrm>
              <a:off x="253" y="899"/>
              <a:ext cx="9" cy="9"/>
            </a:xfrm>
            <a:custGeom>
              <a:avLst/>
              <a:gdLst>
                <a:gd name="T0" fmla="*/ 0 w 9"/>
                <a:gd name="T1" fmla="*/ 9 h 9"/>
                <a:gd name="T2" fmla="*/ 9 w 9"/>
                <a:gd name="T3" fmla="*/ 9 h 9"/>
                <a:gd name="T4" fmla="*/ 9 w 9"/>
                <a:gd name="T5" fmla="*/ 0 h 9"/>
                <a:gd name="T6" fmla="*/ 0 w 9"/>
                <a:gd name="T7" fmla="*/ 0 h 9"/>
                <a:gd name="T8" fmla="*/ 0 w 9"/>
                <a:gd name="T9" fmla="*/ 9 h 9"/>
                <a:gd name="T10" fmla="*/ 0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9"/>
                  </a:moveTo>
                  <a:lnTo>
                    <a:pt x="9" y="9"/>
                  </a:lnTo>
                  <a:lnTo>
                    <a:pt x="9" y="0"/>
                  </a:lnTo>
                  <a:lnTo>
                    <a:pt x="0" y="0"/>
                  </a:lnTo>
                  <a:lnTo>
                    <a:pt x="0" y="9"/>
                  </a:lnTo>
                  <a:close/>
                </a:path>
              </a:pathLst>
            </a:custGeom>
            <a:solidFill>
              <a:srgbClr val="FFFFCC"/>
            </a:solidFill>
            <a:ln w="9525">
              <a:noFill/>
              <a:round/>
              <a:headEnd/>
              <a:tailEnd/>
            </a:ln>
          </p:spPr>
          <p:txBody>
            <a:bodyPr/>
            <a:lstStyle/>
            <a:p>
              <a:endParaRPr lang="en-US"/>
            </a:p>
          </p:txBody>
        </p:sp>
        <p:sp>
          <p:nvSpPr>
            <p:cNvPr id="39" name="Freeform 41"/>
            <p:cNvSpPr>
              <a:spLocks/>
            </p:cNvSpPr>
            <p:nvPr/>
          </p:nvSpPr>
          <p:spPr bwMode="auto">
            <a:xfrm>
              <a:off x="253" y="908"/>
              <a:ext cx="9" cy="9"/>
            </a:xfrm>
            <a:custGeom>
              <a:avLst/>
              <a:gdLst>
                <a:gd name="T0" fmla="*/ 0 w 9"/>
                <a:gd name="T1" fmla="*/ 9 h 9"/>
                <a:gd name="T2" fmla="*/ 9 w 9"/>
                <a:gd name="T3" fmla="*/ 9 h 9"/>
                <a:gd name="T4" fmla="*/ 9 w 9"/>
                <a:gd name="T5" fmla="*/ 0 h 9"/>
                <a:gd name="T6" fmla="*/ 0 w 9"/>
                <a:gd name="T7" fmla="*/ 0 h 9"/>
                <a:gd name="T8" fmla="*/ 0 w 9"/>
                <a:gd name="T9" fmla="*/ 9 h 9"/>
                <a:gd name="T10" fmla="*/ 0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9"/>
                  </a:moveTo>
                  <a:lnTo>
                    <a:pt x="9" y="9"/>
                  </a:lnTo>
                  <a:lnTo>
                    <a:pt x="9" y="0"/>
                  </a:lnTo>
                  <a:lnTo>
                    <a:pt x="0" y="0"/>
                  </a:lnTo>
                  <a:lnTo>
                    <a:pt x="0" y="9"/>
                  </a:lnTo>
                  <a:close/>
                </a:path>
              </a:pathLst>
            </a:custGeom>
            <a:solidFill>
              <a:srgbClr val="FFFFCC"/>
            </a:solidFill>
            <a:ln w="9525">
              <a:noFill/>
              <a:round/>
              <a:headEnd/>
              <a:tailEnd/>
            </a:ln>
          </p:spPr>
          <p:txBody>
            <a:bodyPr/>
            <a:lstStyle/>
            <a:p>
              <a:endParaRPr lang="en-US"/>
            </a:p>
          </p:txBody>
        </p:sp>
        <p:sp>
          <p:nvSpPr>
            <p:cNvPr id="40" name="Freeform 42"/>
            <p:cNvSpPr>
              <a:spLocks/>
            </p:cNvSpPr>
            <p:nvPr/>
          </p:nvSpPr>
          <p:spPr bwMode="auto">
            <a:xfrm>
              <a:off x="253" y="917"/>
              <a:ext cx="9" cy="14"/>
            </a:xfrm>
            <a:custGeom>
              <a:avLst/>
              <a:gdLst>
                <a:gd name="T0" fmla="*/ 4 w 9"/>
                <a:gd name="T1" fmla="*/ 14 h 14"/>
                <a:gd name="T2" fmla="*/ 9 w 9"/>
                <a:gd name="T3" fmla="*/ 9 h 14"/>
                <a:gd name="T4" fmla="*/ 9 w 9"/>
                <a:gd name="T5" fmla="*/ 0 h 14"/>
                <a:gd name="T6" fmla="*/ 0 w 9"/>
                <a:gd name="T7" fmla="*/ 0 h 14"/>
                <a:gd name="T8" fmla="*/ 0 w 9"/>
                <a:gd name="T9" fmla="*/ 9 h 14"/>
                <a:gd name="T10" fmla="*/ 4 w 9"/>
                <a:gd name="T11" fmla="*/ 14 h 14"/>
                <a:gd name="T12" fmla="*/ 0 w 9"/>
                <a:gd name="T13" fmla="*/ 9 h 14"/>
                <a:gd name="T14" fmla="*/ 0 w 9"/>
                <a:gd name="T15" fmla="*/ 14 h 14"/>
                <a:gd name="T16" fmla="*/ 4 w 9"/>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4" y="14"/>
                  </a:moveTo>
                  <a:lnTo>
                    <a:pt x="9" y="9"/>
                  </a:lnTo>
                  <a:lnTo>
                    <a:pt x="9" y="0"/>
                  </a:lnTo>
                  <a:lnTo>
                    <a:pt x="0" y="0"/>
                  </a:lnTo>
                  <a:lnTo>
                    <a:pt x="0" y="9"/>
                  </a:lnTo>
                  <a:lnTo>
                    <a:pt x="4" y="14"/>
                  </a:lnTo>
                  <a:lnTo>
                    <a:pt x="0" y="9"/>
                  </a:lnTo>
                  <a:lnTo>
                    <a:pt x="0" y="14"/>
                  </a:lnTo>
                  <a:lnTo>
                    <a:pt x="4" y="14"/>
                  </a:lnTo>
                  <a:close/>
                </a:path>
              </a:pathLst>
            </a:custGeom>
            <a:solidFill>
              <a:srgbClr val="FFFFCC"/>
            </a:solidFill>
            <a:ln w="9525">
              <a:noFill/>
              <a:round/>
              <a:headEnd/>
              <a:tailEnd/>
            </a:ln>
          </p:spPr>
          <p:txBody>
            <a:bodyPr/>
            <a:lstStyle/>
            <a:p>
              <a:endParaRPr lang="en-US"/>
            </a:p>
          </p:txBody>
        </p:sp>
        <p:sp>
          <p:nvSpPr>
            <p:cNvPr id="41" name="Freeform 43"/>
            <p:cNvSpPr>
              <a:spLocks/>
            </p:cNvSpPr>
            <p:nvPr/>
          </p:nvSpPr>
          <p:spPr bwMode="auto">
            <a:xfrm>
              <a:off x="257" y="922"/>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14 w 14"/>
                <a:gd name="T13" fmla="*/ 4 h 9"/>
                <a:gd name="T14" fmla="*/ 14 w 14"/>
                <a:gd name="T15" fmla="*/ 0 h 9"/>
                <a:gd name="T16" fmla="*/ 9 w 14"/>
                <a:gd name="T17" fmla="*/ 0 h 9"/>
                <a:gd name="T18" fmla="*/ 14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4" y="4"/>
                  </a:moveTo>
                  <a:lnTo>
                    <a:pt x="9" y="0"/>
                  </a:lnTo>
                  <a:lnTo>
                    <a:pt x="0" y="0"/>
                  </a:lnTo>
                  <a:lnTo>
                    <a:pt x="0" y="9"/>
                  </a:lnTo>
                  <a:lnTo>
                    <a:pt x="9" y="9"/>
                  </a:lnTo>
                  <a:lnTo>
                    <a:pt x="14" y="4"/>
                  </a:lnTo>
                  <a:lnTo>
                    <a:pt x="14" y="0"/>
                  </a:lnTo>
                  <a:lnTo>
                    <a:pt x="9" y="0"/>
                  </a:lnTo>
                  <a:lnTo>
                    <a:pt x="14" y="4"/>
                  </a:lnTo>
                  <a:close/>
                </a:path>
              </a:pathLst>
            </a:custGeom>
            <a:solidFill>
              <a:srgbClr val="FFFFCC"/>
            </a:solidFill>
            <a:ln w="9525">
              <a:noFill/>
              <a:round/>
              <a:headEnd/>
              <a:tailEnd/>
            </a:ln>
          </p:spPr>
          <p:txBody>
            <a:bodyPr/>
            <a:lstStyle/>
            <a:p>
              <a:endParaRPr lang="en-US"/>
            </a:p>
          </p:txBody>
        </p:sp>
        <p:sp>
          <p:nvSpPr>
            <p:cNvPr id="42" name="Freeform 44"/>
            <p:cNvSpPr>
              <a:spLocks/>
            </p:cNvSpPr>
            <p:nvPr/>
          </p:nvSpPr>
          <p:spPr bwMode="auto">
            <a:xfrm>
              <a:off x="262" y="926"/>
              <a:ext cx="9" cy="9"/>
            </a:xfrm>
            <a:custGeom>
              <a:avLst/>
              <a:gdLst>
                <a:gd name="T0" fmla="*/ 9 w 9"/>
                <a:gd name="T1" fmla="*/ 9 h 9"/>
                <a:gd name="T2" fmla="*/ 9 w 9"/>
                <a:gd name="T3" fmla="*/ 9 h 9"/>
                <a:gd name="T4" fmla="*/ 9 w 9"/>
                <a:gd name="T5" fmla="*/ 0 h 9"/>
                <a:gd name="T6" fmla="*/ 0 w 9"/>
                <a:gd name="T7" fmla="*/ 0 h 9"/>
                <a:gd name="T8" fmla="*/ 0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9"/>
                  </a:ln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43" name="Freeform 45"/>
            <p:cNvSpPr>
              <a:spLocks/>
            </p:cNvSpPr>
            <p:nvPr/>
          </p:nvSpPr>
          <p:spPr bwMode="auto">
            <a:xfrm>
              <a:off x="262" y="922"/>
              <a:ext cx="9" cy="13"/>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 name="T12" fmla="*/ 4 w 9"/>
                <a:gd name="T13" fmla="*/ 0 h 13"/>
                <a:gd name="T14" fmla="*/ 0 w 9"/>
                <a:gd name="T15" fmla="*/ 0 h 13"/>
                <a:gd name="T16" fmla="*/ 0 w 9"/>
                <a:gd name="T17" fmla="*/ 4 h 13"/>
                <a:gd name="T18" fmla="*/ 4 w 9"/>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4" y="0"/>
                  </a:moveTo>
                  <a:lnTo>
                    <a:pt x="0" y="4"/>
                  </a:lnTo>
                  <a:lnTo>
                    <a:pt x="0" y="13"/>
                  </a:lnTo>
                  <a:lnTo>
                    <a:pt x="9" y="13"/>
                  </a:lnTo>
                  <a:lnTo>
                    <a:pt x="9" y="4"/>
                  </a:lnTo>
                  <a:lnTo>
                    <a:pt x="4" y="0"/>
                  </a:lnTo>
                  <a:lnTo>
                    <a:pt x="0" y="0"/>
                  </a:lnTo>
                  <a:lnTo>
                    <a:pt x="0" y="4"/>
                  </a:lnTo>
                  <a:lnTo>
                    <a:pt x="4" y="0"/>
                  </a:lnTo>
                  <a:close/>
                </a:path>
              </a:pathLst>
            </a:custGeom>
            <a:solidFill>
              <a:srgbClr val="FFFFCC"/>
            </a:solidFill>
            <a:ln w="9525">
              <a:noFill/>
              <a:round/>
              <a:headEnd/>
              <a:tailEnd/>
            </a:ln>
          </p:spPr>
          <p:txBody>
            <a:bodyPr/>
            <a:lstStyle/>
            <a:p>
              <a:endParaRPr lang="en-US"/>
            </a:p>
          </p:txBody>
        </p:sp>
        <p:sp>
          <p:nvSpPr>
            <p:cNvPr id="44" name="Freeform 46"/>
            <p:cNvSpPr>
              <a:spLocks/>
            </p:cNvSpPr>
            <p:nvPr/>
          </p:nvSpPr>
          <p:spPr bwMode="auto">
            <a:xfrm>
              <a:off x="266" y="922"/>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14 w 14"/>
                <a:gd name="T13" fmla="*/ 4 h 9"/>
                <a:gd name="T14" fmla="*/ 14 w 14"/>
                <a:gd name="T15" fmla="*/ 0 h 9"/>
                <a:gd name="T16" fmla="*/ 9 w 14"/>
                <a:gd name="T17" fmla="*/ 0 h 9"/>
                <a:gd name="T18" fmla="*/ 14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4" y="4"/>
                  </a:moveTo>
                  <a:lnTo>
                    <a:pt x="9" y="0"/>
                  </a:lnTo>
                  <a:lnTo>
                    <a:pt x="0" y="0"/>
                  </a:lnTo>
                  <a:lnTo>
                    <a:pt x="0" y="9"/>
                  </a:lnTo>
                  <a:lnTo>
                    <a:pt x="9" y="9"/>
                  </a:lnTo>
                  <a:lnTo>
                    <a:pt x="14" y="4"/>
                  </a:lnTo>
                  <a:lnTo>
                    <a:pt x="14" y="0"/>
                  </a:lnTo>
                  <a:lnTo>
                    <a:pt x="9" y="0"/>
                  </a:lnTo>
                  <a:lnTo>
                    <a:pt x="14" y="4"/>
                  </a:lnTo>
                  <a:close/>
                </a:path>
              </a:pathLst>
            </a:custGeom>
            <a:solidFill>
              <a:srgbClr val="FFFFCC"/>
            </a:solidFill>
            <a:ln w="9525">
              <a:noFill/>
              <a:round/>
              <a:headEnd/>
              <a:tailEnd/>
            </a:ln>
          </p:spPr>
          <p:txBody>
            <a:bodyPr/>
            <a:lstStyle/>
            <a:p>
              <a:endParaRPr lang="en-US"/>
            </a:p>
          </p:txBody>
        </p:sp>
        <p:sp>
          <p:nvSpPr>
            <p:cNvPr id="45" name="Freeform 47"/>
            <p:cNvSpPr>
              <a:spLocks/>
            </p:cNvSpPr>
            <p:nvPr/>
          </p:nvSpPr>
          <p:spPr bwMode="auto">
            <a:xfrm>
              <a:off x="271" y="926"/>
              <a:ext cx="9" cy="9"/>
            </a:xfrm>
            <a:custGeom>
              <a:avLst/>
              <a:gdLst>
                <a:gd name="T0" fmla="*/ 9 w 9"/>
                <a:gd name="T1" fmla="*/ 9 h 9"/>
                <a:gd name="T2" fmla="*/ 9 w 9"/>
                <a:gd name="T3" fmla="*/ 9 h 9"/>
                <a:gd name="T4" fmla="*/ 9 w 9"/>
                <a:gd name="T5" fmla="*/ 0 h 9"/>
                <a:gd name="T6" fmla="*/ 0 w 9"/>
                <a:gd name="T7" fmla="*/ 0 h 9"/>
                <a:gd name="T8" fmla="*/ 0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9"/>
                  </a:ln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46" name="Freeform 48"/>
            <p:cNvSpPr>
              <a:spLocks/>
            </p:cNvSpPr>
            <p:nvPr/>
          </p:nvSpPr>
          <p:spPr bwMode="auto">
            <a:xfrm>
              <a:off x="271" y="926"/>
              <a:ext cx="9" cy="9"/>
            </a:xfrm>
            <a:custGeom>
              <a:avLst/>
              <a:gdLst>
                <a:gd name="T0" fmla="*/ 0 w 9"/>
                <a:gd name="T1" fmla="*/ 0 h 9"/>
                <a:gd name="T2" fmla="*/ 0 w 9"/>
                <a:gd name="T3" fmla="*/ 0 h 9"/>
                <a:gd name="T4" fmla="*/ 0 w 9"/>
                <a:gd name="T5" fmla="*/ 9 h 9"/>
                <a:gd name="T6" fmla="*/ 9 w 9"/>
                <a:gd name="T7" fmla="*/ 9 h 9"/>
                <a:gd name="T8" fmla="*/ 9 w 9"/>
                <a:gd name="T9" fmla="*/ 0 h 9"/>
                <a:gd name="T10" fmla="*/ 0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0"/>
                  </a:moveTo>
                  <a:lnTo>
                    <a:pt x="0" y="0"/>
                  </a:lnTo>
                  <a:lnTo>
                    <a:pt x="0" y="9"/>
                  </a:lnTo>
                  <a:lnTo>
                    <a:pt x="9" y="9"/>
                  </a:lnTo>
                  <a:lnTo>
                    <a:pt x="9" y="0"/>
                  </a:lnTo>
                  <a:lnTo>
                    <a:pt x="0" y="0"/>
                  </a:lnTo>
                  <a:close/>
                </a:path>
              </a:pathLst>
            </a:custGeom>
            <a:solidFill>
              <a:srgbClr val="FFFFCC"/>
            </a:solidFill>
            <a:ln w="9525">
              <a:noFill/>
              <a:round/>
              <a:headEnd/>
              <a:tailEnd/>
            </a:ln>
          </p:spPr>
          <p:txBody>
            <a:bodyPr/>
            <a:lstStyle/>
            <a:p>
              <a:endParaRPr lang="en-US"/>
            </a:p>
          </p:txBody>
        </p:sp>
        <p:sp>
          <p:nvSpPr>
            <p:cNvPr id="47" name="Freeform 49"/>
            <p:cNvSpPr>
              <a:spLocks/>
            </p:cNvSpPr>
            <p:nvPr/>
          </p:nvSpPr>
          <p:spPr bwMode="auto">
            <a:xfrm>
              <a:off x="271" y="926"/>
              <a:ext cx="9" cy="14"/>
            </a:xfrm>
            <a:custGeom>
              <a:avLst/>
              <a:gdLst>
                <a:gd name="T0" fmla="*/ 4 w 9"/>
                <a:gd name="T1" fmla="*/ 14 h 14"/>
                <a:gd name="T2" fmla="*/ 9 w 9"/>
                <a:gd name="T3" fmla="*/ 9 h 14"/>
                <a:gd name="T4" fmla="*/ 9 w 9"/>
                <a:gd name="T5" fmla="*/ 0 h 14"/>
                <a:gd name="T6" fmla="*/ 0 w 9"/>
                <a:gd name="T7" fmla="*/ 0 h 14"/>
                <a:gd name="T8" fmla="*/ 0 w 9"/>
                <a:gd name="T9" fmla="*/ 9 h 14"/>
                <a:gd name="T10" fmla="*/ 4 w 9"/>
                <a:gd name="T11" fmla="*/ 14 h 14"/>
                <a:gd name="T12" fmla="*/ 0 w 9"/>
                <a:gd name="T13" fmla="*/ 9 h 14"/>
                <a:gd name="T14" fmla="*/ 0 w 9"/>
                <a:gd name="T15" fmla="*/ 14 h 14"/>
                <a:gd name="T16" fmla="*/ 4 w 9"/>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4" y="14"/>
                  </a:moveTo>
                  <a:lnTo>
                    <a:pt x="9" y="9"/>
                  </a:lnTo>
                  <a:lnTo>
                    <a:pt x="9" y="0"/>
                  </a:lnTo>
                  <a:lnTo>
                    <a:pt x="0" y="0"/>
                  </a:lnTo>
                  <a:lnTo>
                    <a:pt x="0" y="9"/>
                  </a:lnTo>
                  <a:lnTo>
                    <a:pt x="4" y="14"/>
                  </a:lnTo>
                  <a:lnTo>
                    <a:pt x="0" y="9"/>
                  </a:lnTo>
                  <a:lnTo>
                    <a:pt x="0" y="14"/>
                  </a:lnTo>
                  <a:lnTo>
                    <a:pt x="4" y="14"/>
                  </a:lnTo>
                  <a:close/>
                </a:path>
              </a:pathLst>
            </a:custGeom>
            <a:solidFill>
              <a:srgbClr val="FFFFCC"/>
            </a:solidFill>
            <a:ln w="9525">
              <a:noFill/>
              <a:round/>
              <a:headEnd/>
              <a:tailEnd/>
            </a:ln>
          </p:spPr>
          <p:txBody>
            <a:bodyPr/>
            <a:lstStyle/>
            <a:p>
              <a:endParaRPr lang="en-US"/>
            </a:p>
          </p:txBody>
        </p:sp>
        <p:sp>
          <p:nvSpPr>
            <p:cNvPr id="48" name="Freeform 50"/>
            <p:cNvSpPr>
              <a:spLocks/>
            </p:cNvSpPr>
            <p:nvPr/>
          </p:nvSpPr>
          <p:spPr bwMode="auto">
            <a:xfrm>
              <a:off x="275" y="931"/>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14 w 14"/>
                <a:gd name="T13" fmla="*/ 4 h 9"/>
                <a:gd name="T14" fmla="*/ 14 w 14"/>
                <a:gd name="T15" fmla="*/ 0 h 9"/>
                <a:gd name="T16" fmla="*/ 9 w 14"/>
                <a:gd name="T17" fmla="*/ 0 h 9"/>
                <a:gd name="T18" fmla="*/ 14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4" y="4"/>
                  </a:moveTo>
                  <a:lnTo>
                    <a:pt x="9" y="0"/>
                  </a:lnTo>
                  <a:lnTo>
                    <a:pt x="0" y="0"/>
                  </a:lnTo>
                  <a:lnTo>
                    <a:pt x="0" y="9"/>
                  </a:lnTo>
                  <a:lnTo>
                    <a:pt x="9" y="9"/>
                  </a:lnTo>
                  <a:lnTo>
                    <a:pt x="14" y="4"/>
                  </a:lnTo>
                  <a:lnTo>
                    <a:pt x="14" y="0"/>
                  </a:lnTo>
                  <a:lnTo>
                    <a:pt x="9" y="0"/>
                  </a:lnTo>
                  <a:lnTo>
                    <a:pt x="14" y="4"/>
                  </a:lnTo>
                  <a:close/>
                </a:path>
              </a:pathLst>
            </a:custGeom>
            <a:solidFill>
              <a:srgbClr val="FFFFCC"/>
            </a:solidFill>
            <a:ln w="9525">
              <a:noFill/>
              <a:round/>
              <a:headEnd/>
              <a:tailEnd/>
            </a:ln>
          </p:spPr>
          <p:txBody>
            <a:bodyPr/>
            <a:lstStyle/>
            <a:p>
              <a:endParaRPr lang="en-US"/>
            </a:p>
          </p:txBody>
        </p:sp>
        <p:sp>
          <p:nvSpPr>
            <p:cNvPr id="49" name="Freeform 51"/>
            <p:cNvSpPr>
              <a:spLocks/>
            </p:cNvSpPr>
            <p:nvPr/>
          </p:nvSpPr>
          <p:spPr bwMode="auto">
            <a:xfrm>
              <a:off x="280" y="935"/>
              <a:ext cx="9" cy="14"/>
            </a:xfrm>
            <a:custGeom>
              <a:avLst/>
              <a:gdLst>
                <a:gd name="T0" fmla="*/ 4 w 9"/>
                <a:gd name="T1" fmla="*/ 14 h 14"/>
                <a:gd name="T2" fmla="*/ 9 w 9"/>
                <a:gd name="T3" fmla="*/ 9 h 14"/>
                <a:gd name="T4" fmla="*/ 9 w 9"/>
                <a:gd name="T5" fmla="*/ 0 h 14"/>
                <a:gd name="T6" fmla="*/ 0 w 9"/>
                <a:gd name="T7" fmla="*/ 0 h 14"/>
                <a:gd name="T8" fmla="*/ 0 w 9"/>
                <a:gd name="T9" fmla="*/ 9 h 14"/>
                <a:gd name="T10" fmla="*/ 4 w 9"/>
                <a:gd name="T11" fmla="*/ 14 h 14"/>
                <a:gd name="T12" fmla="*/ 0 w 9"/>
                <a:gd name="T13" fmla="*/ 9 h 14"/>
                <a:gd name="T14" fmla="*/ 0 w 9"/>
                <a:gd name="T15" fmla="*/ 14 h 14"/>
                <a:gd name="T16" fmla="*/ 4 w 9"/>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4" y="14"/>
                  </a:moveTo>
                  <a:lnTo>
                    <a:pt x="9" y="9"/>
                  </a:lnTo>
                  <a:lnTo>
                    <a:pt x="9" y="0"/>
                  </a:lnTo>
                  <a:lnTo>
                    <a:pt x="0" y="0"/>
                  </a:lnTo>
                  <a:lnTo>
                    <a:pt x="0" y="9"/>
                  </a:lnTo>
                  <a:lnTo>
                    <a:pt x="4" y="14"/>
                  </a:lnTo>
                  <a:lnTo>
                    <a:pt x="0" y="9"/>
                  </a:lnTo>
                  <a:lnTo>
                    <a:pt x="0" y="14"/>
                  </a:lnTo>
                  <a:lnTo>
                    <a:pt x="4" y="14"/>
                  </a:lnTo>
                  <a:close/>
                </a:path>
              </a:pathLst>
            </a:custGeom>
            <a:solidFill>
              <a:srgbClr val="FFFFCC"/>
            </a:solidFill>
            <a:ln w="9525">
              <a:noFill/>
              <a:round/>
              <a:headEnd/>
              <a:tailEnd/>
            </a:ln>
          </p:spPr>
          <p:txBody>
            <a:bodyPr/>
            <a:lstStyle/>
            <a:p>
              <a:endParaRPr lang="en-US"/>
            </a:p>
          </p:txBody>
        </p:sp>
        <p:sp>
          <p:nvSpPr>
            <p:cNvPr id="50" name="Freeform 52"/>
            <p:cNvSpPr>
              <a:spLocks/>
            </p:cNvSpPr>
            <p:nvPr/>
          </p:nvSpPr>
          <p:spPr bwMode="auto">
            <a:xfrm>
              <a:off x="284" y="940"/>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9 w 14"/>
                <a:gd name="T13" fmla="*/ 9 h 9"/>
                <a:gd name="T14" fmla="*/ 14 w 14"/>
                <a:gd name="T15" fmla="*/ 9 h 9"/>
                <a:gd name="T16" fmla="*/ 14 w 14"/>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9"/>
                <a:gd name="T29" fmla="*/ 14 w 1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9">
                  <a:moveTo>
                    <a:pt x="14" y="4"/>
                  </a:moveTo>
                  <a:lnTo>
                    <a:pt x="9" y="0"/>
                  </a:lnTo>
                  <a:lnTo>
                    <a:pt x="0" y="0"/>
                  </a:lnTo>
                  <a:lnTo>
                    <a:pt x="0" y="9"/>
                  </a:lnTo>
                  <a:lnTo>
                    <a:pt x="9" y="9"/>
                  </a:lnTo>
                  <a:lnTo>
                    <a:pt x="14" y="4"/>
                  </a:lnTo>
                  <a:lnTo>
                    <a:pt x="9" y="9"/>
                  </a:lnTo>
                  <a:lnTo>
                    <a:pt x="14" y="9"/>
                  </a:lnTo>
                  <a:lnTo>
                    <a:pt x="14" y="4"/>
                  </a:lnTo>
                  <a:close/>
                </a:path>
              </a:pathLst>
            </a:custGeom>
            <a:solidFill>
              <a:srgbClr val="FFFFCC"/>
            </a:solidFill>
            <a:ln w="9525">
              <a:noFill/>
              <a:round/>
              <a:headEnd/>
              <a:tailEnd/>
            </a:ln>
          </p:spPr>
          <p:txBody>
            <a:bodyPr/>
            <a:lstStyle/>
            <a:p>
              <a:endParaRPr lang="en-US"/>
            </a:p>
          </p:txBody>
        </p:sp>
        <p:sp>
          <p:nvSpPr>
            <p:cNvPr id="51" name="Freeform 53"/>
            <p:cNvSpPr>
              <a:spLocks/>
            </p:cNvSpPr>
            <p:nvPr/>
          </p:nvSpPr>
          <p:spPr bwMode="auto">
            <a:xfrm>
              <a:off x="289" y="931"/>
              <a:ext cx="9" cy="13"/>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 name="T12" fmla="*/ 4 w 9"/>
                <a:gd name="T13" fmla="*/ 0 h 13"/>
                <a:gd name="T14" fmla="*/ 0 w 9"/>
                <a:gd name="T15" fmla="*/ 0 h 13"/>
                <a:gd name="T16" fmla="*/ 0 w 9"/>
                <a:gd name="T17" fmla="*/ 4 h 13"/>
                <a:gd name="T18" fmla="*/ 4 w 9"/>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4" y="0"/>
                  </a:moveTo>
                  <a:lnTo>
                    <a:pt x="0" y="4"/>
                  </a:lnTo>
                  <a:lnTo>
                    <a:pt x="0" y="13"/>
                  </a:lnTo>
                  <a:lnTo>
                    <a:pt x="9" y="13"/>
                  </a:lnTo>
                  <a:lnTo>
                    <a:pt x="9" y="4"/>
                  </a:lnTo>
                  <a:lnTo>
                    <a:pt x="4" y="0"/>
                  </a:lnTo>
                  <a:lnTo>
                    <a:pt x="0" y="0"/>
                  </a:lnTo>
                  <a:lnTo>
                    <a:pt x="0" y="4"/>
                  </a:lnTo>
                  <a:lnTo>
                    <a:pt x="4" y="0"/>
                  </a:lnTo>
                  <a:close/>
                </a:path>
              </a:pathLst>
            </a:custGeom>
            <a:solidFill>
              <a:srgbClr val="FFFFCC"/>
            </a:solidFill>
            <a:ln w="9525">
              <a:noFill/>
              <a:round/>
              <a:headEnd/>
              <a:tailEnd/>
            </a:ln>
          </p:spPr>
          <p:txBody>
            <a:bodyPr/>
            <a:lstStyle/>
            <a:p>
              <a:endParaRPr lang="en-US"/>
            </a:p>
          </p:txBody>
        </p:sp>
        <p:sp>
          <p:nvSpPr>
            <p:cNvPr id="52" name="Freeform 54"/>
            <p:cNvSpPr>
              <a:spLocks/>
            </p:cNvSpPr>
            <p:nvPr/>
          </p:nvSpPr>
          <p:spPr bwMode="auto">
            <a:xfrm>
              <a:off x="293" y="931"/>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9 w 14"/>
                <a:gd name="T13" fmla="*/ 9 h 9"/>
                <a:gd name="T14" fmla="*/ 14 w 14"/>
                <a:gd name="T15" fmla="*/ 9 h 9"/>
                <a:gd name="T16" fmla="*/ 14 w 14"/>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9"/>
                <a:gd name="T29" fmla="*/ 14 w 1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9">
                  <a:moveTo>
                    <a:pt x="14" y="4"/>
                  </a:moveTo>
                  <a:lnTo>
                    <a:pt x="9" y="0"/>
                  </a:lnTo>
                  <a:lnTo>
                    <a:pt x="0" y="0"/>
                  </a:lnTo>
                  <a:lnTo>
                    <a:pt x="0" y="9"/>
                  </a:lnTo>
                  <a:lnTo>
                    <a:pt x="9" y="9"/>
                  </a:lnTo>
                  <a:lnTo>
                    <a:pt x="14" y="4"/>
                  </a:lnTo>
                  <a:lnTo>
                    <a:pt x="9" y="9"/>
                  </a:lnTo>
                  <a:lnTo>
                    <a:pt x="14" y="9"/>
                  </a:lnTo>
                  <a:lnTo>
                    <a:pt x="14" y="4"/>
                  </a:lnTo>
                  <a:close/>
                </a:path>
              </a:pathLst>
            </a:custGeom>
            <a:solidFill>
              <a:srgbClr val="FFFFCC"/>
            </a:solidFill>
            <a:ln w="9525">
              <a:noFill/>
              <a:round/>
              <a:headEnd/>
              <a:tailEnd/>
            </a:ln>
          </p:spPr>
          <p:txBody>
            <a:bodyPr/>
            <a:lstStyle/>
            <a:p>
              <a:endParaRPr lang="en-US"/>
            </a:p>
          </p:txBody>
        </p:sp>
        <p:sp>
          <p:nvSpPr>
            <p:cNvPr id="53" name="Freeform 55"/>
            <p:cNvSpPr>
              <a:spLocks/>
            </p:cNvSpPr>
            <p:nvPr/>
          </p:nvSpPr>
          <p:spPr bwMode="auto">
            <a:xfrm>
              <a:off x="298" y="922"/>
              <a:ext cx="9" cy="13"/>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 name="T12" fmla="*/ 4 w 9"/>
                <a:gd name="T13" fmla="*/ 0 h 13"/>
                <a:gd name="T14" fmla="*/ 0 w 9"/>
                <a:gd name="T15" fmla="*/ 0 h 13"/>
                <a:gd name="T16" fmla="*/ 0 w 9"/>
                <a:gd name="T17" fmla="*/ 4 h 13"/>
                <a:gd name="T18" fmla="*/ 4 w 9"/>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4" y="0"/>
                  </a:moveTo>
                  <a:lnTo>
                    <a:pt x="0" y="4"/>
                  </a:lnTo>
                  <a:lnTo>
                    <a:pt x="0" y="13"/>
                  </a:lnTo>
                  <a:lnTo>
                    <a:pt x="9" y="13"/>
                  </a:lnTo>
                  <a:lnTo>
                    <a:pt x="9" y="4"/>
                  </a:lnTo>
                  <a:lnTo>
                    <a:pt x="4" y="0"/>
                  </a:lnTo>
                  <a:lnTo>
                    <a:pt x="0" y="0"/>
                  </a:lnTo>
                  <a:lnTo>
                    <a:pt x="0" y="4"/>
                  </a:lnTo>
                  <a:lnTo>
                    <a:pt x="4" y="0"/>
                  </a:lnTo>
                  <a:close/>
                </a:path>
              </a:pathLst>
            </a:custGeom>
            <a:solidFill>
              <a:srgbClr val="FFFFCC"/>
            </a:solidFill>
            <a:ln w="9525">
              <a:noFill/>
              <a:round/>
              <a:headEnd/>
              <a:tailEnd/>
            </a:ln>
          </p:spPr>
          <p:txBody>
            <a:bodyPr/>
            <a:lstStyle/>
            <a:p>
              <a:endParaRPr lang="en-US"/>
            </a:p>
          </p:txBody>
        </p:sp>
        <p:sp>
          <p:nvSpPr>
            <p:cNvPr id="54" name="Freeform 56"/>
            <p:cNvSpPr>
              <a:spLocks/>
            </p:cNvSpPr>
            <p:nvPr/>
          </p:nvSpPr>
          <p:spPr bwMode="auto">
            <a:xfrm>
              <a:off x="302" y="922"/>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9 w 14"/>
                <a:gd name="T13" fmla="*/ 9 h 9"/>
                <a:gd name="T14" fmla="*/ 14 w 14"/>
                <a:gd name="T15" fmla="*/ 9 h 9"/>
                <a:gd name="T16" fmla="*/ 14 w 14"/>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9"/>
                <a:gd name="T29" fmla="*/ 14 w 1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9">
                  <a:moveTo>
                    <a:pt x="14" y="4"/>
                  </a:moveTo>
                  <a:lnTo>
                    <a:pt x="9" y="0"/>
                  </a:lnTo>
                  <a:lnTo>
                    <a:pt x="0" y="0"/>
                  </a:lnTo>
                  <a:lnTo>
                    <a:pt x="0" y="9"/>
                  </a:lnTo>
                  <a:lnTo>
                    <a:pt x="9" y="9"/>
                  </a:lnTo>
                  <a:lnTo>
                    <a:pt x="14" y="4"/>
                  </a:lnTo>
                  <a:lnTo>
                    <a:pt x="9" y="9"/>
                  </a:lnTo>
                  <a:lnTo>
                    <a:pt x="14" y="9"/>
                  </a:lnTo>
                  <a:lnTo>
                    <a:pt x="14" y="4"/>
                  </a:lnTo>
                  <a:close/>
                </a:path>
              </a:pathLst>
            </a:custGeom>
            <a:solidFill>
              <a:srgbClr val="FFFFCC"/>
            </a:solidFill>
            <a:ln w="9525">
              <a:noFill/>
              <a:round/>
              <a:headEnd/>
              <a:tailEnd/>
            </a:ln>
          </p:spPr>
          <p:txBody>
            <a:bodyPr/>
            <a:lstStyle/>
            <a:p>
              <a:endParaRPr lang="en-US"/>
            </a:p>
          </p:txBody>
        </p:sp>
        <p:sp>
          <p:nvSpPr>
            <p:cNvPr id="55" name="Freeform 57"/>
            <p:cNvSpPr>
              <a:spLocks/>
            </p:cNvSpPr>
            <p:nvPr/>
          </p:nvSpPr>
          <p:spPr bwMode="auto">
            <a:xfrm>
              <a:off x="307" y="917"/>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56" name="Freeform 58"/>
            <p:cNvSpPr>
              <a:spLocks/>
            </p:cNvSpPr>
            <p:nvPr/>
          </p:nvSpPr>
          <p:spPr bwMode="auto">
            <a:xfrm>
              <a:off x="307" y="904"/>
              <a:ext cx="9" cy="13"/>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 name="T12" fmla="*/ 4 w 9"/>
                <a:gd name="T13" fmla="*/ 0 h 13"/>
                <a:gd name="T14" fmla="*/ 0 w 9"/>
                <a:gd name="T15" fmla="*/ 0 h 13"/>
                <a:gd name="T16" fmla="*/ 0 w 9"/>
                <a:gd name="T17" fmla="*/ 4 h 13"/>
                <a:gd name="T18" fmla="*/ 4 w 9"/>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4" y="0"/>
                  </a:moveTo>
                  <a:lnTo>
                    <a:pt x="0" y="4"/>
                  </a:lnTo>
                  <a:lnTo>
                    <a:pt x="0" y="13"/>
                  </a:lnTo>
                  <a:lnTo>
                    <a:pt x="9" y="13"/>
                  </a:lnTo>
                  <a:lnTo>
                    <a:pt x="9" y="4"/>
                  </a:lnTo>
                  <a:lnTo>
                    <a:pt x="4" y="0"/>
                  </a:lnTo>
                  <a:lnTo>
                    <a:pt x="0" y="0"/>
                  </a:lnTo>
                  <a:lnTo>
                    <a:pt x="0" y="4"/>
                  </a:lnTo>
                  <a:lnTo>
                    <a:pt x="4" y="0"/>
                  </a:lnTo>
                  <a:close/>
                </a:path>
              </a:pathLst>
            </a:custGeom>
            <a:solidFill>
              <a:srgbClr val="FFFFCC"/>
            </a:solidFill>
            <a:ln w="9525">
              <a:noFill/>
              <a:round/>
              <a:headEnd/>
              <a:tailEnd/>
            </a:ln>
          </p:spPr>
          <p:txBody>
            <a:bodyPr/>
            <a:lstStyle/>
            <a:p>
              <a:endParaRPr lang="en-US"/>
            </a:p>
          </p:txBody>
        </p:sp>
        <p:sp>
          <p:nvSpPr>
            <p:cNvPr id="57" name="Freeform 59"/>
            <p:cNvSpPr>
              <a:spLocks/>
            </p:cNvSpPr>
            <p:nvPr/>
          </p:nvSpPr>
          <p:spPr bwMode="auto">
            <a:xfrm>
              <a:off x="311" y="904"/>
              <a:ext cx="9" cy="9"/>
            </a:xfrm>
            <a:custGeom>
              <a:avLst/>
              <a:gdLst>
                <a:gd name="T0" fmla="*/ 9 w 9"/>
                <a:gd name="T1" fmla="*/ 9 h 9"/>
                <a:gd name="T2" fmla="*/ 9 w 9"/>
                <a:gd name="T3" fmla="*/ 0 h 9"/>
                <a:gd name="T4" fmla="*/ 0 w 9"/>
                <a:gd name="T5" fmla="*/ 0 h 9"/>
                <a:gd name="T6" fmla="*/ 0 w 9"/>
                <a:gd name="T7" fmla="*/ 9 h 9"/>
                <a:gd name="T8" fmla="*/ 9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58" name="Freeform 60"/>
            <p:cNvSpPr>
              <a:spLocks/>
            </p:cNvSpPr>
            <p:nvPr/>
          </p:nvSpPr>
          <p:spPr bwMode="auto">
            <a:xfrm>
              <a:off x="320" y="904"/>
              <a:ext cx="9" cy="9"/>
            </a:xfrm>
            <a:custGeom>
              <a:avLst/>
              <a:gdLst>
                <a:gd name="T0" fmla="*/ 9 w 9"/>
                <a:gd name="T1" fmla="*/ 9 h 9"/>
                <a:gd name="T2" fmla="*/ 9 w 9"/>
                <a:gd name="T3" fmla="*/ 0 h 9"/>
                <a:gd name="T4" fmla="*/ 0 w 9"/>
                <a:gd name="T5" fmla="*/ 0 h 9"/>
                <a:gd name="T6" fmla="*/ 0 w 9"/>
                <a:gd name="T7" fmla="*/ 9 h 9"/>
                <a:gd name="T8" fmla="*/ 9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59" name="Freeform 61"/>
            <p:cNvSpPr>
              <a:spLocks/>
            </p:cNvSpPr>
            <p:nvPr/>
          </p:nvSpPr>
          <p:spPr bwMode="auto">
            <a:xfrm>
              <a:off x="329" y="904"/>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9 w 14"/>
                <a:gd name="T13" fmla="*/ 9 h 9"/>
                <a:gd name="T14" fmla="*/ 14 w 14"/>
                <a:gd name="T15" fmla="*/ 9 h 9"/>
                <a:gd name="T16" fmla="*/ 14 w 14"/>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9"/>
                <a:gd name="T29" fmla="*/ 14 w 1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9">
                  <a:moveTo>
                    <a:pt x="14" y="4"/>
                  </a:moveTo>
                  <a:lnTo>
                    <a:pt x="9" y="0"/>
                  </a:lnTo>
                  <a:lnTo>
                    <a:pt x="0" y="0"/>
                  </a:lnTo>
                  <a:lnTo>
                    <a:pt x="0" y="9"/>
                  </a:lnTo>
                  <a:lnTo>
                    <a:pt x="9" y="9"/>
                  </a:lnTo>
                  <a:lnTo>
                    <a:pt x="14" y="4"/>
                  </a:lnTo>
                  <a:lnTo>
                    <a:pt x="9" y="9"/>
                  </a:lnTo>
                  <a:lnTo>
                    <a:pt x="14" y="9"/>
                  </a:lnTo>
                  <a:lnTo>
                    <a:pt x="14" y="4"/>
                  </a:lnTo>
                  <a:close/>
                </a:path>
              </a:pathLst>
            </a:custGeom>
            <a:solidFill>
              <a:srgbClr val="FFFFCC"/>
            </a:solidFill>
            <a:ln w="9525">
              <a:noFill/>
              <a:round/>
              <a:headEnd/>
              <a:tailEnd/>
            </a:ln>
          </p:spPr>
          <p:txBody>
            <a:bodyPr/>
            <a:lstStyle/>
            <a:p>
              <a:endParaRPr lang="en-US"/>
            </a:p>
          </p:txBody>
        </p:sp>
        <p:sp>
          <p:nvSpPr>
            <p:cNvPr id="60" name="Freeform 62"/>
            <p:cNvSpPr>
              <a:spLocks/>
            </p:cNvSpPr>
            <p:nvPr/>
          </p:nvSpPr>
          <p:spPr bwMode="auto">
            <a:xfrm>
              <a:off x="334" y="899"/>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61" name="Freeform 63"/>
            <p:cNvSpPr>
              <a:spLocks/>
            </p:cNvSpPr>
            <p:nvPr/>
          </p:nvSpPr>
          <p:spPr bwMode="auto">
            <a:xfrm>
              <a:off x="334" y="888"/>
              <a:ext cx="9" cy="11"/>
            </a:xfrm>
            <a:custGeom>
              <a:avLst/>
              <a:gdLst>
                <a:gd name="T0" fmla="*/ 4 w 9"/>
                <a:gd name="T1" fmla="*/ 0 h 11"/>
                <a:gd name="T2" fmla="*/ 0 w 9"/>
                <a:gd name="T3" fmla="*/ 2 h 11"/>
                <a:gd name="T4" fmla="*/ 0 w 9"/>
                <a:gd name="T5" fmla="*/ 11 h 11"/>
                <a:gd name="T6" fmla="*/ 9 w 9"/>
                <a:gd name="T7" fmla="*/ 11 h 11"/>
                <a:gd name="T8" fmla="*/ 9 w 9"/>
                <a:gd name="T9" fmla="*/ 2 h 11"/>
                <a:gd name="T10" fmla="*/ 4 w 9"/>
                <a:gd name="T11" fmla="*/ 0 h 11"/>
                <a:gd name="T12" fmla="*/ 9 w 9"/>
                <a:gd name="T13" fmla="*/ 2 h 11"/>
                <a:gd name="T14" fmla="*/ 9 w 9"/>
                <a:gd name="T15" fmla="*/ 0 h 11"/>
                <a:gd name="T16" fmla="*/ 4 w 9"/>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1"/>
                <a:gd name="T29" fmla="*/ 9 w 9"/>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1">
                  <a:moveTo>
                    <a:pt x="4" y="0"/>
                  </a:moveTo>
                  <a:lnTo>
                    <a:pt x="0" y="2"/>
                  </a:lnTo>
                  <a:lnTo>
                    <a:pt x="0" y="11"/>
                  </a:lnTo>
                  <a:lnTo>
                    <a:pt x="9" y="11"/>
                  </a:lnTo>
                  <a:lnTo>
                    <a:pt x="9" y="2"/>
                  </a:lnTo>
                  <a:lnTo>
                    <a:pt x="4" y="0"/>
                  </a:lnTo>
                  <a:lnTo>
                    <a:pt x="9" y="2"/>
                  </a:lnTo>
                  <a:lnTo>
                    <a:pt x="9" y="0"/>
                  </a:lnTo>
                  <a:lnTo>
                    <a:pt x="4" y="0"/>
                  </a:lnTo>
                  <a:close/>
                </a:path>
              </a:pathLst>
            </a:custGeom>
            <a:solidFill>
              <a:srgbClr val="FFFFCC"/>
            </a:solidFill>
            <a:ln w="9525">
              <a:noFill/>
              <a:round/>
              <a:headEnd/>
              <a:tailEnd/>
            </a:ln>
          </p:spPr>
          <p:txBody>
            <a:bodyPr/>
            <a:lstStyle/>
            <a:p>
              <a:endParaRPr lang="en-US"/>
            </a:p>
          </p:txBody>
        </p:sp>
        <p:sp>
          <p:nvSpPr>
            <p:cNvPr id="62" name="Freeform 64"/>
            <p:cNvSpPr>
              <a:spLocks/>
            </p:cNvSpPr>
            <p:nvPr/>
          </p:nvSpPr>
          <p:spPr bwMode="auto">
            <a:xfrm>
              <a:off x="325" y="888"/>
              <a:ext cx="13" cy="7"/>
            </a:xfrm>
            <a:custGeom>
              <a:avLst/>
              <a:gdLst>
                <a:gd name="T0" fmla="*/ 0 w 13"/>
                <a:gd name="T1" fmla="*/ 2 h 7"/>
                <a:gd name="T2" fmla="*/ 4 w 13"/>
                <a:gd name="T3" fmla="*/ 7 h 7"/>
                <a:gd name="T4" fmla="*/ 13 w 13"/>
                <a:gd name="T5" fmla="*/ 7 h 7"/>
                <a:gd name="T6" fmla="*/ 13 w 13"/>
                <a:gd name="T7" fmla="*/ 0 h 7"/>
                <a:gd name="T8" fmla="*/ 4 w 13"/>
                <a:gd name="T9" fmla="*/ 0 h 7"/>
                <a:gd name="T10" fmla="*/ 0 w 13"/>
                <a:gd name="T11" fmla="*/ 2 h 7"/>
                <a:gd name="T12" fmla="*/ 0 w 13"/>
                <a:gd name="T13" fmla="*/ 2 h 7"/>
                <a:gd name="T14" fmla="*/ 0 w 13"/>
                <a:gd name="T15" fmla="*/ 7 h 7"/>
                <a:gd name="T16" fmla="*/ 4 w 13"/>
                <a:gd name="T17" fmla="*/ 7 h 7"/>
                <a:gd name="T18" fmla="*/ 0 w 13"/>
                <a:gd name="T19" fmla="*/ 2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7"/>
                <a:gd name="T32" fmla="*/ 13 w 13"/>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7">
                  <a:moveTo>
                    <a:pt x="0" y="2"/>
                  </a:moveTo>
                  <a:lnTo>
                    <a:pt x="4" y="7"/>
                  </a:lnTo>
                  <a:lnTo>
                    <a:pt x="13" y="7"/>
                  </a:lnTo>
                  <a:lnTo>
                    <a:pt x="13" y="0"/>
                  </a:lnTo>
                  <a:lnTo>
                    <a:pt x="4" y="0"/>
                  </a:lnTo>
                  <a:lnTo>
                    <a:pt x="0" y="2"/>
                  </a:lnTo>
                  <a:lnTo>
                    <a:pt x="0" y="7"/>
                  </a:lnTo>
                  <a:lnTo>
                    <a:pt x="4" y="7"/>
                  </a:lnTo>
                  <a:lnTo>
                    <a:pt x="0" y="2"/>
                  </a:lnTo>
                  <a:close/>
                </a:path>
              </a:pathLst>
            </a:custGeom>
            <a:solidFill>
              <a:srgbClr val="FFFFCC"/>
            </a:solidFill>
            <a:ln w="9525">
              <a:noFill/>
              <a:round/>
              <a:headEnd/>
              <a:tailEnd/>
            </a:ln>
          </p:spPr>
          <p:txBody>
            <a:bodyPr/>
            <a:lstStyle/>
            <a:p>
              <a:endParaRPr lang="en-US"/>
            </a:p>
          </p:txBody>
        </p:sp>
        <p:sp>
          <p:nvSpPr>
            <p:cNvPr id="63" name="Freeform 65"/>
            <p:cNvSpPr>
              <a:spLocks/>
            </p:cNvSpPr>
            <p:nvPr/>
          </p:nvSpPr>
          <p:spPr bwMode="auto">
            <a:xfrm>
              <a:off x="325" y="879"/>
              <a:ext cx="9" cy="11"/>
            </a:xfrm>
            <a:custGeom>
              <a:avLst/>
              <a:gdLst>
                <a:gd name="T0" fmla="*/ 4 w 9"/>
                <a:gd name="T1" fmla="*/ 0 h 11"/>
                <a:gd name="T2" fmla="*/ 0 w 9"/>
                <a:gd name="T3" fmla="*/ 5 h 11"/>
                <a:gd name="T4" fmla="*/ 0 w 9"/>
                <a:gd name="T5" fmla="*/ 11 h 11"/>
                <a:gd name="T6" fmla="*/ 9 w 9"/>
                <a:gd name="T7" fmla="*/ 11 h 11"/>
                <a:gd name="T8" fmla="*/ 9 w 9"/>
                <a:gd name="T9" fmla="*/ 5 h 11"/>
                <a:gd name="T10" fmla="*/ 4 w 9"/>
                <a:gd name="T11" fmla="*/ 0 h 11"/>
                <a:gd name="T12" fmla="*/ 9 w 9"/>
                <a:gd name="T13" fmla="*/ 5 h 11"/>
                <a:gd name="T14" fmla="*/ 9 w 9"/>
                <a:gd name="T15" fmla="*/ 0 h 11"/>
                <a:gd name="T16" fmla="*/ 4 w 9"/>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1"/>
                <a:gd name="T29" fmla="*/ 9 w 9"/>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1">
                  <a:moveTo>
                    <a:pt x="4" y="0"/>
                  </a:moveTo>
                  <a:lnTo>
                    <a:pt x="0" y="5"/>
                  </a:lnTo>
                  <a:lnTo>
                    <a:pt x="0" y="11"/>
                  </a:lnTo>
                  <a:lnTo>
                    <a:pt x="9" y="11"/>
                  </a:lnTo>
                  <a:lnTo>
                    <a:pt x="9" y="5"/>
                  </a:lnTo>
                  <a:lnTo>
                    <a:pt x="4" y="0"/>
                  </a:lnTo>
                  <a:lnTo>
                    <a:pt x="9" y="5"/>
                  </a:lnTo>
                  <a:lnTo>
                    <a:pt x="9" y="0"/>
                  </a:lnTo>
                  <a:lnTo>
                    <a:pt x="4" y="0"/>
                  </a:lnTo>
                  <a:close/>
                </a:path>
              </a:pathLst>
            </a:custGeom>
            <a:solidFill>
              <a:srgbClr val="FFFFCC"/>
            </a:solidFill>
            <a:ln w="9525">
              <a:noFill/>
              <a:round/>
              <a:headEnd/>
              <a:tailEnd/>
            </a:ln>
          </p:spPr>
          <p:txBody>
            <a:bodyPr/>
            <a:lstStyle/>
            <a:p>
              <a:endParaRPr lang="en-US"/>
            </a:p>
          </p:txBody>
        </p:sp>
        <p:sp>
          <p:nvSpPr>
            <p:cNvPr id="64" name="Freeform 66"/>
            <p:cNvSpPr>
              <a:spLocks/>
            </p:cNvSpPr>
            <p:nvPr/>
          </p:nvSpPr>
          <p:spPr bwMode="auto">
            <a:xfrm>
              <a:off x="316" y="879"/>
              <a:ext cx="13" cy="7"/>
            </a:xfrm>
            <a:custGeom>
              <a:avLst/>
              <a:gdLst>
                <a:gd name="T0" fmla="*/ 0 w 13"/>
                <a:gd name="T1" fmla="*/ 5 h 7"/>
                <a:gd name="T2" fmla="*/ 4 w 13"/>
                <a:gd name="T3" fmla="*/ 7 h 7"/>
                <a:gd name="T4" fmla="*/ 13 w 13"/>
                <a:gd name="T5" fmla="*/ 7 h 7"/>
                <a:gd name="T6" fmla="*/ 13 w 13"/>
                <a:gd name="T7" fmla="*/ 0 h 7"/>
                <a:gd name="T8" fmla="*/ 4 w 13"/>
                <a:gd name="T9" fmla="*/ 0 h 7"/>
                <a:gd name="T10" fmla="*/ 0 w 13"/>
                <a:gd name="T11" fmla="*/ 5 h 7"/>
                <a:gd name="T12" fmla="*/ 0 w 13"/>
                <a:gd name="T13" fmla="*/ 5 h 7"/>
                <a:gd name="T14" fmla="*/ 0 w 13"/>
                <a:gd name="T15" fmla="*/ 7 h 7"/>
                <a:gd name="T16" fmla="*/ 4 w 13"/>
                <a:gd name="T17" fmla="*/ 7 h 7"/>
                <a:gd name="T18" fmla="*/ 0 w 13"/>
                <a:gd name="T19" fmla="*/ 5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7"/>
                <a:gd name="T32" fmla="*/ 13 w 13"/>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7">
                  <a:moveTo>
                    <a:pt x="0" y="5"/>
                  </a:moveTo>
                  <a:lnTo>
                    <a:pt x="4" y="7"/>
                  </a:lnTo>
                  <a:lnTo>
                    <a:pt x="13" y="7"/>
                  </a:lnTo>
                  <a:lnTo>
                    <a:pt x="13" y="0"/>
                  </a:lnTo>
                  <a:lnTo>
                    <a:pt x="4" y="0"/>
                  </a:lnTo>
                  <a:lnTo>
                    <a:pt x="0" y="5"/>
                  </a:lnTo>
                  <a:lnTo>
                    <a:pt x="0" y="7"/>
                  </a:lnTo>
                  <a:lnTo>
                    <a:pt x="4" y="7"/>
                  </a:lnTo>
                  <a:lnTo>
                    <a:pt x="0" y="5"/>
                  </a:lnTo>
                  <a:close/>
                </a:path>
              </a:pathLst>
            </a:custGeom>
            <a:solidFill>
              <a:srgbClr val="FFFFCC"/>
            </a:solidFill>
            <a:ln w="9525">
              <a:noFill/>
              <a:round/>
              <a:headEnd/>
              <a:tailEnd/>
            </a:ln>
          </p:spPr>
          <p:txBody>
            <a:bodyPr/>
            <a:lstStyle/>
            <a:p>
              <a:endParaRPr lang="en-US"/>
            </a:p>
          </p:txBody>
        </p:sp>
        <p:sp>
          <p:nvSpPr>
            <p:cNvPr id="65" name="Freeform 67"/>
            <p:cNvSpPr>
              <a:spLocks/>
            </p:cNvSpPr>
            <p:nvPr/>
          </p:nvSpPr>
          <p:spPr bwMode="auto">
            <a:xfrm>
              <a:off x="316" y="870"/>
              <a:ext cx="9" cy="14"/>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 name="T12" fmla="*/ 4 w 9"/>
                <a:gd name="T13" fmla="*/ 0 h 14"/>
                <a:gd name="T14" fmla="*/ 0 w 9"/>
                <a:gd name="T15" fmla="*/ 0 h 14"/>
                <a:gd name="T16" fmla="*/ 0 w 9"/>
                <a:gd name="T17" fmla="*/ 5 h 14"/>
                <a:gd name="T18" fmla="*/ 4 w 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4"/>
                <a:gd name="T32" fmla="*/ 9 w 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4">
                  <a:moveTo>
                    <a:pt x="4" y="0"/>
                  </a:moveTo>
                  <a:lnTo>
                    <a:pt x="0" y="5"/>
                  </a:lnTo>
                  <a:lnTo>
                    <a:pt x="0" y="14"/>
                  </a:lnTo>
                  <a:lnTo>
                    <a:pt x="9" y="14"/>
                  </a:lnTo>
                  <a:lnTo>
                    <a:pt x="9" y="5"/>
                  </a:lnTo>
                  <a:lnTo>
                    <a:pt x="4" y="0"/>
                  </a:lnTo>
                  <a:lnTo>
                    <a:pt x="0" y="0"/>
                  </a:lnTo>
                  <a:lnTo>
                    <a:pt x="0" y="5"/>
                  </a:lnTo>
                  <a:lnTo>
                    <a:pt x="4" y="0"/>
                  </a:lnTo>
                  <a:close/>
                </a:path>
              </a:pathLst>
            </a:custGeom>
            <a:solidFill>
              <a:srgbClr val="FFFFCC"/>
            </a:solidFill>
            <a:ln w="9525">
              <a:noFill/>
              <a:round/>
              <a:headEnd/>
              <a:tailEnd/>
            </a:ln>
          </p:spPr>
          <p:txBody>
            <a:bodyPr/>
            <a:lstStyle/>
            <a:p>
              <a:endParaRPr lang="en-US"/>
            </a:p>
          </p:txBody>
        </p:sp>
        <p:sp>
          <p:nvSpPr>
            <p:cNvPr id="66" name="Freeform 68"/>
            <p:cNvSpPr>
              <a:spLocks/>
            </p:cNvSpPr>
            <p:nvPr/>
          </p:nvSpPr>
          <p:spPr bwMode="auto">
            <a:xfrm>
              <a:off x="320" y="870"/>
              <a:ext cx="9" cy="9"/>
            </a:xfrm>
            <a:custGeom>
              <a:avLst/>
              <a:gdLst>
                <a:gd name="T0" fmla="*/ 9 w 9"/>
                <a:gd name="T1" fmla="*/ 9 h 9"/>
                <a:gd name="T2" fmla="*/ 9 w 9"/>
                <a:gd name="T3" fmla="*/ 0 h 9"/>
                <a:gd name="T4" fmla="*/ 0 w 9"/>
                <a:gd name="T5" fmla="*/ 0 h 9"/>
                <a:gd name="T6" fmla="*/ 0 w 9"/>
                <a:gd name="T7" fmla="*/ 9 h 9"/>
                <a:gd name="T8" fmla="*/ 9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67" name="Freeform 69"/>
            <p:cNvSpPr>
              <a:spLocks/>
            </p:cNvSpPr>
            <p:nvPr/>
          </p:nvSpPr>
          <p:spPr bwMode="auto">
            <a:xfrm>
              <a:off x="329" y="870"/>
              <a:ext cx="14" cy="9"/>
            </a:xfrm>
            <a:custGeom>
              <a:avLst/>
              <a:gdLst>
                <a:gd name="T0" fmla="*/ 14 w 14"/>
                <a:gd name="T1" fmla="*/ 5 h 9"/>
                <a:gd name="T2" fmla="*/ 9 w 14"/>
                <a:gd name="T3" fmla="*/ 0 h 9"/>
                <a:gd name="T4" fmla="*/ 0 w 14"/>
                <a:gd name="T5" fmla="*/ 0 h 9"/>
                <a:gd name="T6" fmla="*/ 0 w 14"/>
                <a:gd name="T7" fmla="*/ 9 h 9"/>
                <a:gd name="T8" fmla="*/ 9 w 14"/>
                <a:gd name="T9" fmla="*/ 9 h 9"/>
                <a:gd name="T10" fmla="*/ 14 w 14"/>
                <a:gd name="T11" fmla="*/ 5 h 9"/>
                <a:gd name="T12" fmla="*/ 9 w 14"/>
                <a:gd name="T13" fmla="*/ 9 h 9"/>
                <a:gd name="T14" fmla="*/ 14 w 14"/>
                <a:gd name="T15" fmla="*/ 9 h 9"/>
                <a:gd name="T16" fmla="*/ 14 w 14"/>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9"/>
                <a:gd name="T29" fmla="*/ 14 w 1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9">
                  <a:moveTo>
                    <a:pt x="14" y="5"/>
                  </a:moveTo>
                  <a:lnTo>
                    <a:pt x="9" y="0"/>
                  </a:lnTo>
                  <a:lnTo>
                    <a:pt x="0" y="0"/>
                  </a:lnTo>
                  <a:lnTo>
                    <a:pt x="0" y="9"/>
                  </a:lnTo>
                  <a:lnTo>
                    <a:pt x="9" y="9"/>
                  </a:lnTo>
                  <a:lnTo>
                    <a:pt x="14" y="5"/>
                  </a:lnTo>
                  <a:lnTo>
                    <a:pt x="9" y="9"/>
                  </a:lnTo>
                  <a:lnTo>
                    <a:pt x="14" y="9"/>
                  </a:lnTo>
                  <a:lnTo>
                    <a:pt x="14" y="5"/>
                  </a:lnTo>
                  <a:close/>
                </a:path>
              </a:pathLst>
            </a:custGeom>
            <a:solidFill>
              <a:srgbClr val="FFFFCC"/>
            </a:solidFill>
            <a:ln w="9525">
              <a:noFill/>
              <a:round/>
              <a:headEnd/>
              <a:tailEnd/>
            </a:ln>
          </p:spPr>
          <p:txBody>
            <a:bodyPr/>
            <a:lstStyle/>
            <a:p>
              <a:endParaRPr lang="en-US"/>
            </a:p>
          </p:txBody>
        </p:sp>
        <p:sp>
          <p:nvSpPr>
            <p:cNvPr id="68" name="Freeform 70"/>
            <p:cNvSpPr>
              <a:spLocks/>
            </p:cNvSpPr>
            <p:nvPr/>
          </p:nvSpPr>
          <p:spPr bwMode="auto">
            <a:xfrm>
              <a:off x="334" y="866"/>
              <a:ext cx="9" cy="9"/>
            </a:xfrm>
            <a:custGeom>
              <a:avLst/>
              <a:gdLst>
                <a:gd name="T0" fmla="*/ 0 w 9"/>
                <a:gd name="T1" fmla="*/ 0 h 9"/>
                <a:gd name="T2" fmla="*/ 0 w 9"/>
                <a:gd name="T3" fmla="*/ 0 h 9"/>
                <a:gd name="T4" fmla="*/ 0 w 9"/>
                <a:gd name="T5" fmla="*/ 9 h 9"/>
                <a:gd name="T6" fmla="*/ 9 w 9"/>
                <a:gd name="T7" fmla="*/ 9 h 9"/>
                <a:gd name="T8" fmla="*/ 9 w 9"/>
                <a:gd name="T9" fmla="*/ 0 h 9"/>
                <a:gd name="T10" fmla="*/ 0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0"/>
                  </a:moveTo>
                  <a:lnTo>
                    <a:pt x="0" y="0"/>
                  </a:lnTo>
                  <a:lnTo>
                    <a:pt x="0" y="9"/>
                  </a:lnTo>
                  <a:lnTo>
                    <a:pt x="9" y="9"/>
                  </a:lnTo>
                  <a:lnTo>
                    <a:pt x="9" y="0"/>
                  </a:lnTo>
                  <a:lnTo>
                    <a:pt x="0" y="0"/>
                  </a:lnTo>
                  <a:close/>
                </a:path>
              </a:pathLst>
            </a:custGeom>
            <a:solidFill>
              <a:srgbClr val="FFFFCC"/>
            </a:solidFill>
            <a:ln w="9525">
              <a:noFill/>
              <a:round/>
              <a:headEnd/>
              <a:tailEnd/>
            </a:ln>
          </p:spPr>
          <p:txBody>
            <a:bodyPr/>
            <a:lstStyle/>
            <a:p>
              <a:endParaRPr lang="en-US"/>
            </a:p>
          </p:txBody>
        </p:sp>
        <p:sp>
          <p:nvSpPr>
            <p:cNvPr id="69" name="Freeform 71"/>
            <p:cNvSpPr>
              <a:spLocks/>
            </p:cNvSpPr>
            <p:nvPr/>
          </p:nvSpPr>
          <p:spPr bwMode="auto">
            <a:xfrm>
              <a:off x="334" y="866"/>
              <a:ext cx="9" cy="9"/>
            </a:xfrm>
            <a:custGeom>
              <a:avLst/>
              <a:gdLst>
                <a:gd name="T0" fmla="*/ 9 w 9"/>
                <a:gd name="T1" fmla="*/ 9 h 9"/>
                <a:gd name="T2" fmla="*/ 9 w 9"/>
                <a:gd name="T3" fmla="*/ 9 h 9"/>
                <a:gd name="T4" fmla="*/ 9 w 9"/>
                <a:gd name="T5" fmla="*/ 0 h 9"/>
                <a:gd name="T6" fmla="*/ 0 w 9"/>
                <a:gd name="T7" fmla="*/ 0 h 9"/>
                <a:gd name="T8" fmla="*/ 0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9"/>
                  </a:ln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70" name="Freeform 72"/>
            <p:cNvSpPr>
              <a:spLocks/>
            </p:cNvSpPr>
            <p:nvPr/>
          </p:nvSpPr>
          <p:spPr bwMode="auto">
            <a:xfrm>
              <a:off x="334" y="861"/>
              <a:ext cx="9" cy="14"/>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 name="T12" fmla="*/ 4 w 9"/>
                <a:gd name="T13" fmla="*/ 0 h 14"/>
                <a:gd name="T14" fmla="*/ 0 w 9"/>
                <a:gd name="T15" fmla="*/ 0 h 14"/>
                <a:gd name="T16" fmla="*/ 0 w 9"/>
                <a:gd name="T17" fmla="*/ 5 h 14"/>
                <a:gd name="T18" fmla="*/ 4 w 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4"/>
                <a:gd name="T32" fmla="*/ 9 w 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4">
                  <a:moveTo>
                    <a:pt x="4" y="0"/>
                  </a:moveTo>
                  <a:lnTo>
                    <a:pt x="0" y="5"/>
                  </a:lnTo>
                  <a:lnTo>
                    <a:pt x="0" y="14"/>
                  </a:lnTo>
                  <a:lnTo>
                    <a:pt x="9" y="14"/>
                  </a:lnTo>
                  <a:lnTo>
                    <a:pt x="9" y="5"/>
                  </a:lnTo>
                  <a:lnTo>
                    <a:pt x="4" y="0"/>
                  </a:lnTo>
                  <a:lnTo>
                    <a:pt x="0" y="0"/>
                  </a:lnTo>
                  <a:lnTo>
                    <a:pt x="0" y="5"/>
                  </a:lnTo>
                  <a:lnTo>
                    <a:pt x="4" y="0"/>
                  </a:lnTo>
                  <a:close/>
                </a:path>
              </a:pathLst>
            </a:custGeom>
            <a:solidFill>
              <a:srgbClr val="FFFFCC"/>
            </a:solidFill>
            <a:ln w="9525">
              <a:noFill/>
              <a:round/>
              <a:headEnd/>
              <a:tailEnd/>
            </a:ln>
          </p:spPr>
          <p:txBody>
            <a:bodyPr/>
            <a:lstStyle/>
            <a:p>
              <a:endParaRPr lang="en-US"/>
            </a:p>
          </p:txBody>
        </p:sp>
        <p:sp>
          <p:nvSpPr>
            <p:cNvPr id="71" name="Freeform 73"/>
            <p:cNvSpPr>
              <a:spLocks/>
            </p:cNvSpPr>
            <p:nvPr/>
          </p:nvSpPr>
          <p:spPr bwMode="auto">
            <a:xfrm>
              <a:off x="338" y="861"/>
              <a:ext cx="9" cy="9"/>
            </a:xfrm>
            <a:custGeom>
              <a:avLst/>
              <a:gdLst>
                <a:gd name="T0" fmla="*/ 9 w 9"/>
                <a:gd name="T1" fmla="*/ 9 h 9"/>
                <a:gd name="T2" fmla="*/ 9 w 9"/>
                <a:gd name="T3" fmla="*/ 0 h 9"/>
                <a:gd name="T4" fmla="*/ 0 w 9"/>
                <a:gd name="T5" fmla="*/ 0 h 9"/>
                <a:gd name="T6" fmla="*/ 0 w 9"/>
                <a:gd name="T7" fmla="*/ 9 h 9"/>
                <a:gd name="T8" fmla="*/ 9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72" name="Freeform 74"/>
            <p:cNvSpPr>
              <a:spLocks/>
            </p:cNvSpPr>
            <p:nvPr/>
          </p:nvSpPr>
          <p:spPr bwMode="auto">
            <a:xfrm>
              <a:off x="347" y="861"/>
              <a:ext cx="9" cy="9"/>
            </a:xfrm>
            <a:custGeom>
              <a:avLst/>
              <a:gdLst>
                <a:gd name="T0" fmla="*/ 9 w 9"/>
                <a:gd name="T1" fmla="*/ 9 h 9"/>
                <a:gd name="T2" fmla="*/ 9 w 9"/>
                <a:gd name="T3" fmla="*/ 0 h 9"/>
                <a:gd name="T4" fmla="*/ 0 w 9"/>
                <a:gd name="T5" fmla="*/ 0 h 9"/>
                <a:gd name="T6" fmla="*/ 0 w 9"/>
                <a:gd name="T7" fmla="*/ 9 h 9"/>
                <a:gd name="T8" fmla="*/ 9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73" name="Freeform 75"/>
            <p:cNvSpPr>
              <a:spLocks/>
            </p:cNvSpPr>
            <p:nvPr/>
          </p:nvSpPr>
          <p:spPr bwMode="auto">
            <a:xfrm>
              <a:off x="356" y="861"/>
              <a:ext cx="14" cy="9"/>
            </a:xfrm>
            <a:custGeom>
              <a:avLst/>
              <a:gdLst>
                <a:gd name="T0" fmla="*/ 14 w 14"/>
                <a:gd name="T1" fmla="*/ 5 h 9"/>
                <a:gd name="T2" fmla="*/ 9 w 14"/>
                <a:gd name="T3" fmla="*/ 0 h 9"/>
                <a:gd name="T4" fmla="*/ 0 w 14"/>
                <a:gd name="T5" fmla="*/ 0 h 9"/>
                <a:gd name="T6" fmla="*/ 0 w 14"/>
                <a:gd name="T7" fmla="*/ 9 h 9"/>
                <a:gd name="T8" fmla="*/ 9 w 14"/>
                <a:gd name="T9" fmla="*/ 9 h 9"/>
                <a:gd name="T10" fmla="*/ 14 w 14"/>
                <a:gd name="T11" fmla="*/ 5 h 9"/>
                <a:gd name="T12" fmla="*/ 9 w 14"/>
                <a:gd name="T13" fmla="*/ 9 h 9"/>
                <a:gd name="T14" fmla="*/ 14 w 14"/>
                <a:gd name="T15" fmla="*/ 9 h 9"/>
                <a:gd name="T16" fmla="*/ 14 w 14"/>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9"/>
                <a:gd name="T29" fmla="*/ 14 w 1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9">
                  <a:moveTo>
                    <a:pt x="14" y="5"/>
                  </a:moveTo>
                  <a:lnTo>
                    <a:pt x="9" y="0"/>
                  </a:lnTo>
                  <a:lnTo>
                    <a:pt x="0" y="0"/>
                  </a:lnTo>
                  <a:lnTo>
                    <a:pt x="0" y="9"/>
                  </a:lnTo>
                  <a:lnTo>
                    <a:pt x="9" y="9"/>
                  </a:lnTo>
                  <a:lnTo>
                    <a:pt x="14" y="5"/>
                  </a:lnTo>
                  <a:lnTo>
                    <a:pt x="9" y="9"/>
                  </a:lnTo>
                  <a:lnTo>
                    <a:pt x="14" y="9"/>
                  </a:lnTo>
                  <a:lnTo>
                    <a:pt x="14" y="5"/>
                  </a:lnTo>
                  <a:close/>
                </a:path>
              </a:pathLst>
            </a:custGeom>
            <a:solidFill>
              <a:srgbClr val="FFFFCC"/>
            </a:solidFill>
            <a:ln w="9525">
              <a:noFill/>
              <a:round/>
              <a:headEnd/>
              <a:tailEnd/>
            </a:ln>
          </p:spPr>
          <p:txBody>
            <a:bodyPr/>
            <a:lstStyle/>
            <a:p>
              <a:endParaRPr lang="en-US"/>
            </a:p>
          </p:txBody>
        </p:sp>
        <p:sp>
          <p:nvSpPr>
            <p:cNvPr id="74" name="Freeform 76"/>
            <p:cNvSpPr>
              <a:spLocks/>
            </p:cNvSpPr>
            <p:nvPr/>
          </p:nvSpPr>
          <p:spPr bwMode="auto">
            <a:xfrm>
              <a:off x="361" y="852"/>
              <a:ext cx="9" cy="14"/>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 name="T12" fmla="*/ 9 w 9"/>
                <a:gd name="T13" fmla="*/ 5 h 14"/>
                <a:gd name="T14" fmla="*/ 9 w 9"/>
                <a:gd name="T15" fmla="*/ 0 h 14"/>
                <a:gd name="T16" fmla="*/ 4 w 9"/>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4" y="0"/>
                  </a:moveTo>
                  <a:lnTo>
                    <a:pt x="0" y="5"/>
                  </a:lnTo>
                  <a:lnTo>
                    <a:pt x="0" y="14"/>
                  </a:lnTo>
                  <a:lnTo>
                    <a:pt x="9" y="14"/>
                  </a:lnTo>
                  <a:lnTo>
                    <a:pt x="9" y="5"/>
                  </a:lnTo>
                  <a:lnTo>
                    <a:pt x="4" y="0"/>
                  </a:lnTo>
                  <a:lnTo>
                    <a:pt x="9" y="5"/>
                  </a:lnTo>
                  <a:lnTo>
                    <a:pt x="9" y="0"/>
                  </a:lnTo>
                  <a:lnTo>
                    <a:pt x="4" y="0"/>
                  </a:lnTo>
                  <a:close/>
                </a:path>
              </a:pathLst>
            </a:custGeom>
            <a:solidFill>
              <a:srgbClr val="FFFFCC"/>
            </a:solidFill>
            <a:ln w="9525">
              <a:noFill/>
              <a:round/>
              <a:headEnd/>
              <a:tailEnd/>
            </a:ln>
          </p:spPr>
          <p:txBody>
            <a:bodyPr/>
            <a:lstStyle/>
            <a:p>
              <a:endParaRPr lang="en-US"/>
            </a:p>
          </p:txBody>
        </p:sp>
        <p:sp>
          <p:nvSpPr>
            <p:cNvPr id="75" name="Freeform 77"/>
            <p:cNvSpPr>
              <a:spLocks/>
            </p:cNvSpPr>
            <p:nvPr/>
          </p:nvSpPr>
          <p:spPr bwMode="auto">
            <a:xfrm>
              <a:off x="356" y="852"/>
              <a:ext cx="9" cy="9"/>
            </a:xfrm>
            <a:custGeom>
              <a:avLst/>
              <a:gdLst>
                <a:gd name="T0" fmla="*/ 0 w 9"/>
                <a:gd name="T1" fmla="*/ 9 h 9"/>
                <a:gd name="T2" fmla="*/ 0 w 9"/>
                <a:gd name="T3" fmla="*/ 9 h 9"/>
                <a:gd name="T4" fmla="*/ 9 w 9"/>
                <a:gd name="T5" fmla="*/ 9 h 9"/>
                <a:gd name="T6" fmla="*/ 9 w 9"/>
                <a:gd name="T7" fmla="*/ 0 h 9"/>
                <a:gd name="T8" fmla="*/ 0 w 9"/>
                <a:gd name="T9" fmla="*/ 0 h 9"/>
                <a:gd name="T10" fmla="*/ 0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9"/>
                  </a:moveTo>
                  <a:lnTo>
                    <a:pt x="0" y="9"/>
                  </a:lnTo>
                  <a:lnTo>
                    <a:pt x="9" y="9"/>
                  </a:lnTo>
                  <a:lnTo>
                    <a:pt x="9" y="0"/>
                  </a:lnTo>
                  <a:lnTo>
                    <a:pt x="0" y="0"/>
                  </a:lnTo>
                  <a:lnTo>
                    <a:pt x="0" y="9"/>
                  </a:lnTo>
                  <a:close/>
                </a:path>
              </a:pathLst>
            </a:custGeom>
            <a:solidFill>
              <a:srgbClr val="FFFFCC"/>
            </a:solidFill>
            <a:ln w="9525">
              <a:noFill/>
              <a:round/>
              <a:headEnd/>
              <a:tailEnd/>
            </a:ln>
          </p:spPr>
          <p:txBody>
            <a:bodyPr/>
            <a:lstStyle/>
            <a:p>
              <a:endParaRPr lang="en-US"/>
            </a:p>
          </p:txBody>
        </p:sp>
        <p:sp>
          <p:nvSpPr>
            <p:cNvPr id="76" name="Freeform 78"/>
            <p:cNvSpPr>
              <a:spLocks/>
            </p:cNvSpPr>
            <p:nvPr/>
          </p:nvSpPr>
          <p:spPr bwMode="auto">
            <a:xfrm>
              <a:off x="356" y="852"/>
              <a:ext cx="14" cy="9"/>
            </a:xfrm>
            <a:custGeom>
              <a:avLst/>
              <a:gdLst>
                <a:gd name="T0" fmla="*/ 14 w 14"/>
                <a:gd name="T1" fmla="*/ 5 h 9"/>
                <a:gd name="T2" fmla="*/ 9 w 14"/>
                <a:gd name="T3" fmla="*/ 0 h 9"/>
                <a:gd name="T4" fmla="*/ 0 w 14"/>
                <a:gd name="T5" fmla="*/ 0 h 9"/>
                <a:gd name="T6" fmla="*/ 0 w 14"/>
                <a:gd name="T7" fmla="*/ 9 h 9"/>
                <a:gd name="T8" fmla="*/ 9 w 14"/>
                <a:gd name="T9" fmla="*/ 9 h 9"/>
                <a:gd name="T10" fmla="*/ 14 w 14"/>
                <a:gd name="T11" fmla="*/ 5 h 9"/>
                <a:gd name="T12" fmla="*/ 9 w 14"/>
                <a:gd name="T13" fmla="*/ 9 h 9"/>
                <a:gd name="T14" fmla="*/ 14 w 14"/>
                <a:gd name="T15" fmla="*/ 9 h 9"/>
                <a:gd name="T16" fmla="*/ 14 w 14"/>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9"/>
                <a:gd name="T29" fmla="*/ 14 w 1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9">
                  <a:moveTo>
                    <a:pt x="14" y="5"/>
                  </a:moveTo>
                  <a:lnTo>
                    <a:pt x="9" y="0"/>
                  </a:lnTo>
                  <a:lnTo>
                    <a:pt x="0" y="0"/>
                  </a:lnTo>
                  <a:lnTo>
                    <a:pt x="0" y="9"/>
                  </a:lnTo>
                  <a:lnTo>
                    <a:pt x="9" y="9"/>
                  </a:lnTo>
                  <a:lnTo>
                    <a:pt x="14" y="5"/>
                  </a:lnTo>
                  <a:lnTo>
                    <a:pt x="9" y="9"/>
                  </a:lnTo>
                  <a:lnTo>
                    <a:pt x="14" y="9"/>
                  </a:lnTo>
                  <a:lnTo>
                    <a:pt x="14" y="5"/>
                  </a:lnTo>
                  <a:close/>
                </a:path>
              </a:pathLst>
            </a:custGeom>
            <a:solidFill>
              <a:srgbClr val="FFFFCC"/>
            </a:solidFill>
            <a:ln w="9525">
              <a:noFill/>
              <a:round/>
              <a:headEnd/>
              <a:tailEnd/>
            </a:ln>
          </p:spPr>
          <p:txBody>
            <a:bodyPr/>
            <a:lstStyle/>
            <a:p>
              <a:endParaRPr lang="en-US"/>
            </a:p>
          </p:txBody>
        </p:sp>
        <p:sp>
          <p:nvSpPr>
            <p:cNvPr id="77" name="Freeform 79"/>
            <p:cNvSpPr>
              <a:spLocks/>
            </p:cNvSpPr>
            <p:nvPr/>
          </p:nvSpPr>
          <p:spPr bwMode="auto">
            <a:xfrm>
              <a:off x="361" y="843"/>
              <a:ext cx="9" cy="14"/>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 name="T12" fmla="*/ 4 w 9"/>
                <a:gd name="T13" fmla="*/ 0 h 14"/>
                <a:gd name="T14" fmla="*/ 0 w 9"/>
                <a:gd name="T15" fmla="*/ 0 h 14"/>
                <a:gd name="T16" fmla="*/ 0 w 9"/>
                <a:gd name="T17" fmla="*/ 5 h 14"/>
                <a:gd name="T18" fmla="*/ 4 w 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4"/>
                <a:gd name="T32" fmla="*/ 9 w 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4">
                  <a:moveTo>
                    <a:pt x="4" y="0"/>
                  </a:moveTo>
                  <a:lnTo>
                    <a:pt x="0" y="5"/>
                  </a:lnTo>
                  <a:lnTo>
                    <a:pt x="0" y="14"/>
                  </a:lnTo>
                  <a:lnTo>
                    <a:pt x="9" y="14"/>
                  </a:lnTo>
                  <a:lnTo>
                    <a:pt x="9" y="5"/>
                  </a:lnTo>
                  <a:lnTo>
                    <a:pt x="4" y="0"/>
                  </a:lnTo>
                  <a:lnTo>
                    <a:pt x="0" y="0"/>
                  </a:lnTo>
                  <a:lnTo>
                    <a:pt x="0" y="5"/>
                  </a:lnTo>
                  <a:lnTo>
                    <a:pt x="4" y="0"/>
                  </a:lnTo>
                  <a:close/>
                </a:path>
              </a:pathLst>
            </a:custGeom>
            <a:solidFill>
              <a:srgbClr val="FFFFCC"/>
            </a:solidFill>
            <a:ln w="9525">
              <a:noFill/>
              <a:round/>
              <a:headEnd/>
              <a:tailEnd/>
            </a:ln>
          </p:spPr>
          <p:txBody>
            <a:bodyPr/>
            <a:lstStyle/>
            <a:p>
              <a:endParaRPr lang="en-US"/>
            </a:p>
          </p:txBody>
        </p:sp>
        <p:sp>
          <p:nvSpPr>
            <p:cNvPr id="78" name="Freeform 80"/>
            <p:cNvSpPr>
              <a:spLocks/>
            </p:cNvSpPr>
            <p:nvPr/>
          </p:nvSpPr>
          <p:spPr bwMode="auto">
            <a:xfrm>
              <a:off x="365" y="843"/>
              <a:ext cx="7" cy="9"/>
            </a:xfrm>
            <a:custGeom>
              <a:avLst/>
              <a:gdLst>
                <a:gd name="T0" fmla="*/ 7 w 7"/>
                <a:gd name="T1" fmla="*/ 9 h 9"/>
                <a:gd name="T2" fmla="*/ 7 w 7"/>
                <a:gd name="T3" fmla="*/ 0 h 9"/>
                <a:gd name="T4" fmla="*/ 0 w 7"/>
                <a:gd name="T5" fmla="*/ 0 h 9"/>
                <a:gd name="T6" fmla="*/ 0 w 7"/>
                <a:gd name="T7" fmla="*/ 9 h 9"/>
                <a:gd name="T8" fmla="*/ 7 w 7"/>
                <a:gd name="T9" fmla="*/ 9 h 9"/>
                <a:gd name="T10" fmla="*/ 7 w 7"/>
                <a:gd name="T11" fmla="*/ 9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7" y="9"/>
                  </a:moveTo>
                  <a:lnTo>
                    <a:pt x="7" y="0"/>
                  </a:lnTo>
                  <a:lnTo>
                    <a:pt x="0" y="0"/>
                  </a:lnTo>
                  <a:lnTo>
                    <a:pt x="0" y="9"/>
                  </a:lnTo>
                  <a:lnTo>
                    <a:pt x="7" y="9"/>
                  </a:lnTo>
                  <a:close/>
                </a:path>
              </a:pathLst>
            </a:custGeom>
            <a:solidFill>
              <a:srgbClr val="FFFFCC"/>
            </a:solidFill>
            <a:ln w="9525">
              <a:noFill/>
              <a:round/>
              <a:headEnd/>
              <a:tailEnd/>
            </a:ln>
          </p:spPr>
          <p:txBody>
            <a:bodyPr/>
            <a:lstStyle/>
            <a:p>
              <a:endParaRPr lang="en-US"/>
            </a:p>
          </p:txBody>
        </p:sp>
        <p:sp>
          <p:nvSpPr>
            <p:cNvPr id="79" name="Freeform 81"/>
            <p:cNvSpPr>
              <a:spLocks/>
            </p:cNvSpPr>
            <p:nvPr/>
          </p:nvSpPr>
          <p:spPr bwMode="auto">
            <a:xfrm>
              <a:off x="372" y="843"/>
              <a:ext cx="9" cy="9"/>
            </a:xfrm>
            <a:custGeom>
              <a:avLst/>
              <a:gdLst>
                <a:gd name="T0" fmla="*/ 9 w 9"/>
                <a:gd name="T1" fmla="*/ 9 h 9"/>
                <a:gd name="T2" fmla="*/ 9 w 9"/>
                <a:gd name="T3" fmla="*/ 0 h 9"/>
                <a:gd name="T4" fmla="*/ 0 w 9"/>
                <a:gd name="T5" fmla="*/ 0 h 9"/>
                <a:gd name="T6" fmla="*/ 0 w 9"/>
                <a:gd name="T7" fmla="*/ 9 h 9"/>
                <a:gd name="T8" fmla="*/ 9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80" name="Freeform 82"/>
            <p:cNvSpPr>
              <a:spLocks/>
            </p:cNvSpPr>
            <p:nvPr/>
          </p:nvSpPr>
          <p:spPr bwMode="auto">
            <a:xfrm>
              <a:off x="381" y="843"/>
              <a:ext cx="13" cy="9"/>
            </a:xfrm>
            <a:custGeom>
              <a:avLst/>
              <a:gdLst>
                <a:gd name="T0" fmla="*/ 13 w 13"/>
                <a:gd name="T1" fmla="*/ 7 h 9"/>
                <a:gd name="T2" fmla="*/ 9 w 13"/>
                <a:gd name="T3" fmla="*/ 0 h 9"/>
                <a:gd name="T4" fmla="*/ 0 w 13"/>
                <a:gd name="T5" fmla="*/ 0 h 9"/>
                <a:gd name="T6" fmla="*/ 0 w 13"/>
                <a:gd name="T7" fmla="*/ 9 h 9"/>
                <a:gd name="T8" fmla="*/ 9 w 13"/>
                <a:gd name="T9" fmla="*/ 9 h 9"/>
                <a:gd name="T10" fmla="*/ 13 w 13"/>
                <a:gd name="T11" fmla="*/ 7 h 9"/>
                <a:gd name="T12" fmla="*/ 0 60000 65536"/>
                <a:gd name="T13" fmla="*/ 0 60000 65536"/>
                <a:gd name="T14" fmla="*/ 0 60000 65536"/>
                <a:gd name="T15" fmla="*/ 0 60000 65536"/>
                <a:gd name="T16" fmla="*/ 0 60000 65536"/>
                <a:gd name="T17" fmla="*/ 0 60000 65536"/>
                <a:gd name="T18" fmla="*/ 0 w 13"/>
                <a:gd name="T19" fmla="*/ 0 h 9"/>
                <a:gd name="T20" fmla="*/ 13 w 13"/>
                <a:gd name="T21" fmla="*/ 9 h 9"/>
              </a:gdLst>
              <a:ahLst/>
              <a:cxnLst>
                <a:cxn ang="T12">
                  <a:pos x="T0" y="T1"/>
                </a:cxn>
                <a:cxn ang="T13">
                  <a:pos x="T2" y="T3"/>
                </a:cxn>
                <a:cxn ang="T14">
                  <a:pos x="T4" y="T5"/>
                </a:cxn>
                <a:cxn ang="T15">
                  <a:pos x="T6" y="T7"/>
                </a:cxn>
                <a:cxn ang="T16">
                  <a:pos x="T8" y="T9"/>
                </a:cxn>
                <a:cxn ang="T17">
                  <a:pos x="T10" y="T11"/>
                </a:cxn>
              </a:cxnLst>
              <a:rect l="T18" t="T19" r="T20" b="T21"/>
              <a:pathLst>
                <a:path w="13" h="9">
                  <a:moveTo>
                    <a:pt x="13" y="7"/>
                  </a:moveTo>
                  <a:lnTo>
                    <a:pt x="9" y="0"/>
                  </a:lnTo>
                  <a:lnTo>
                    <a:pt x="0" y="0"/>
                  </a:lnTo>
                  <a:lnTo>
                    <a:pt x="0" y="9"/>
                  </a:lnTo>
                  <a:lnTo>
                    <a:pt x="9" y="9"/>
                  </a:lnTo>
                  <a:lnTo>
                    <a:pt x="13" y="7"/>
                  </a:lnTo>
                  <a:close/>
                </a:path>
              </a:pathLst>
            </a:custGeom>
            <a:solidFill>
              <a:srgbClr val="FFFFCC"/>
            </a:solidFill>
            <a:ln w="9525">
              <a:noFill/>
              <a:round/>
              <a:headEnd/>
              <a:tailEnd/>
            </a:ln>
          </p:spPr>
          <p:txBody>
            <a:bodyPr/>
            <a:lstStyle/>
            <a:p>
              <a:endParaRPr lang="en-US"/>
            </a:p>
          </p:txBody>
        </p:sp>
        <p:sp>
          <p:nvSpPr>
            <p:cNvPr id="81" name="Freeform 83"/>
            <p:cNvSpPr>
              <a:spLocks/>
            </p:cNvSpPr>
            <p:nvPr/>
          </p:nvSpPr>
          <p:spPr bwMode="auto">
            <a:xfrm>
              <a:off x="388" y="834"/>
              <a:ext cx="15" cy="16"/>
            </a:xfrm>
            <a:custGeom>
              <a:avLst/>
              <a:gdLst>
                <a:gd name="T0" fmla="*/ 15 w 15"/>
                <a:gd name="T1" fmla="*/ 7 h 16"/>
                <a:gd name="T2" fmla="*/ 9 w 15"/>
                <a:gd name="T3" fmla="*/ 0 h 16"/>
                <a:gd name="T4" fmla="*/ 0 w 15"/>
                <a:gd name="T5" fmla="*/ 9 h 16"/>
                <a:gd name="T6" fmla="*/ 6 w 15"/>
                <a:gd name="T7" fmla="*/ 16 h 16"/>
                <a:gd name="T8" fmla="*/ 15 w 15"/>
                <a:gd name="T9" fmla="*/ 7 h 16"/>
                <a:gd name="T10" fmla="*/ 15 w 15"/>
                <a:gd name="T11" fmla="*/ 7 h 16"/>
                <a:gd name="T12" fmla="*/ 0 60000 65536"/>
                <a:gd name="T13" fmla="*/ 0 60000 65536"/>
                <a:gd name="T14" fmla="*/ 0 60000 65536"/>
                <a:gd name="T15" fmla="*/ 0 60000 65536"/>
                <a:gd name="T16" fmla="*/ 0 60000 65536"/>
                <a:gd name="T17" fmla="*/ 0 60000 65536"/>
                <a:gd name="T18" fmla="*/ 0 w 15"/>
                <a:gd name="T19" fmla="*/ 0 h 16"/>
                <a:gd name="T20" fmla="*/ 15 w 1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5" h="16">
                  <a:moveTo>
                    <a:pt x="15" y="7"/>
                  </a:moveTo>
                  <a:lnTo>
                    <a:pt x="9" y="0"/>
                  </a:lnTo>
                  <a:lnTo>
                    <a:pt x="0" y="9"/>
                  </a:lnTo>
                  <a:lnTo>
                    <a:pt x="6" y="16"/>
                  </a:lnTo>
                  <a:lnTo>
                    <a:pt x="15" y="7"/>
                  </a:lnTo>
                  <a:close/>
                </a:path>
              </a:pathLst>
            </a:custGeom>
            <a:solidFill>
              <a:srgbClr val="FFFFCC"/>
            </a:solidFill>
            <a:ln w="9525">
              <a:noFill/>
              <a:round/>
              <a:headEnd/>
              <a:tailEnd/>
            </a:ln>
          </p:spPr>
          <p:txBody>
            <a:bodyPr/>
            <a:lstStyle/>
            <a:p>
              <a:endParaRPr lang="en-US"/>
            </a:p>
          </p:txBody>
        </p:sp>
        <p:sp>
          <p:nvSpPr>
            <p:cNvPr id="82" name="Freeform 84"/>
            <p:cNvSpPr>
              <a:spLocks/>
            </p:cNvSpPr>
            <p:nvPr/>
          </p:nvSpPr>
          <p:spPr bwMode="auto">
            <a:xfrm>
              <a:off x="397" y="825"/>
              <a:ext cx="15" cy="16"/>
            </a:xfrm>
            <a:custGeom>
              <a:avLst/>
              <a:gdLst>
                <a:gd name="T0" fmla="*/ 11 w 15"/>
                <a:gd name="T1" fmla="*/ 0 h 16"/>
                <a:gd name="T2" fmla="*/ 9 w 15"/>
                <a:gd name="T3" fmla="*/ 0 h 16"/>
                <a:gd name="T4" fmla="*/ 0 w 15"/>
                <a:gd name="T5" fmla="*/ 9 h 16"/>
                <a:gd name="T6" fmla="*/ 6 w 15"/>
                <a:gd name="T7" fmla="*/ 16 h 16"/>
                <a:gd name="T8" fmla="*/ 15 w 15"/>
                <a:gd name="T9" fmla="*/ 7 h 16"/>
                <a:gd name="T10" fmla="*/ 11 w 15"/>
                <a:gd name="T11" fmla="*/ 0 h 16"/>
                <a:gd name="T12" fmla="*/ 0 60000 65536"/>
                <a:gd name="T13" fmla="*/ 0 60000 65536"/>
                <a:gd name="T14" fmla="*/ 0 60000 65536"/>
                <a:gd name="T15" fmla="*/ 0 60000 65536"/>
                <a:gd name="T16" fmla="*/ 0 60000 65536"/>
                <a:gd name="T17" fmla="*/ 0 60000 65536"/>
                <a:gd name="T18" fmla="*/ 0 w 15"/>
                <a:gd name="T19" fmla="*/ 0 h 16"/>
                <a:gd name="T20" fmla="*/ 15 w 1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5" h="16">
                  <a:moveTo>
                    <a:pt x="11" y="0"/>
                  </a:moveTo>
                  <a:lnTo>
                    <a:pt x="9" y="0"/>
                  </a:lnTo>
                  <a:lnTo>
                    <a:pt x="0" y="9"/>
                  </a:lnTo>
                  <a:lnTo>
                    <a:pt x="6" y="16"/>
                  </a:lnTo>
                  <a:lnTo>
                    <a:pt x="15" y="7"/>
                  </a:lnTo>
                  <a:lnTo>
                    <a:pt x="11" y="0"/>
                  </a:lnTo>
                  <a:close/>
                </a:path>
              </a:pathLst>
            </a:custGeom>
            <a:solidFill>
              <a:srgbClr val="FFFFCC"/>
            </a:solidFill>
            <a:ln w="9525">
              <a:noFill/>
              <a:round/>
              <a:headEnd/>
              <a:tailEnd/>
            </a:ln>
          </p:spPr>
          <p:txBody>
            <a:bodyPr/>
            <a:lstStyle/>
            <a:p>
              <a:endParaRPr lang="en-US"/>
            </a:p>
          </p:txBody>
        </p:sp>
        <p:sp>
          <p:nvSpPr>
            <p:cNvPr id="83" name="Freeform 85"/>
            <p:cNvSpPr>
              <a:spLocks/>
            </p:cNvSpPr>
            <p:nvPr/>
          </p:nvSpPr>
          <p:spPr bwMode="auto">
            <a:xfrm>
              <a:off x="394" y="825"/>
              <a:ext cx="14" cy="9"/>
            </a:xfrm>
            <a:custGeom>
              <a:avLst/>
              <a:gdLst>
                <a:gd name="T0" fmla="*/ 0 w 14"/>
                <a:gd name="T1" fmla="*/ 5 h 9"/>
                <a:gd name="T2" fmla="*/ 5 w 14"/>
                <a:gd name="T3" fmla="*/ 9 h 9"/>
                <a:gd name="T4" fmla="*/ 14 w 14"/>
                <a:gd name="T5" fmla="*/ 9 h 9"/>
                <a:gd name="T6" fmla="*/ 14 w 14"/>
                <a:gd name="T7" fmla="*/ 0 h 9"/>
                <a:gd name="T8" fmla="*/ 5 w 14"/>
                <a:gd name="T9" fmla="*/ 0 h 9"/>
                <a:gd name="T10" fmla="*/ 0 w 14"/>
                <a:gd name="T11" fmla="*/ 5 h 9"/>
                <a:gd name="T12" fmla="*/ 0 w 14"/>
                <a:gd name="T13" fmla="*/ 5 h 9"/>
                <a:gd name="T14" fmla="*/ 0 w 14"/>
                <a:gd name="T15" fmla="*/ 9 h 9"/>
                <a:gd name="T16" fmla="*/ 5 w 14"/>
                <a:gd name="T17" fmla="*/ 9 h 9"/>
                <a:gd name="T18" fmla="*/ 0 w 14"/>
                <a:gd name="T19" fmla="*/ 5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0" y="5"/>
                  </a:moveTo>
                  <a:lnTo>
                    <a:pt x="5" y="9"/>
                  </a:lnTo>
                  <a:lnTo>
                    <a:pt x="14" y="9"/>
                  </a:lnTo>
                  <a:lnTo>
                    <a:pt x="14" y="0"/>
                  </a:lnTo>
                  <a:lnTo>
                    <a:pt x="5" y="0"/>
                  </a:lnTo>
                  <a:lnTo>
                    <a:pt x="0" y="5"/>
                  </a:lnTo>
                  <a:lnTo>
                    <a:pt x="0" y="9"/>
                  </a:lnTo>
                  <a:lnTo>
                    <a:pt x="5" y="9"/>
                  </a:lnTo>
                  <a:lnTo>
                    <a:pt x="0" y="5"/>
                  </a:lnTo>
                  <a:close/>
                </a:path>
              </a:pathLst>
            </a:custGeom>
            <a:solidFill>
              <a:srgbClr val="FFFFCC"/>
            </a:solidFill>
            <a:ln w="9525">
              <a:noFill/>
              <a:round/>
              <a:headEnd/>
              <a:tailEnd/>
            </a:ln>
          </p:spPr>
          <p:txBody>
            <a:bodyPr/>
            <a:lstStyle/>
            <a:p>
              <a:endParaRPr lang="en-US"/>
            </a:p>
          </p:txBody>
        </p:sp>
        <p:sp>
          <p:nvSpPr>
            <p:cNvPr id="84" name="Freeform 86"/>
            <p:cNvSpPr>
              <a:spLocks/>
            </p:cNvSpPr>
            <p:nvPr/>
          </p:nvSpPr>
          <p:spPr bwMode="auto">
            <a:xfrm>
              <a:off x="394" y="821"/>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85" name="Freeform 87"/>
            <p:cNvSpPr>
              <a:spLocks/>
            </p:cNvSpPr>
            <p:nvPr/>
          </p:nvSpPr>
          <p:spPr bwMode="auto">
            <a:xfrm>
              <a:off x="394" y="812"/>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86" name="Freeform 88"/>
            <p:cNvSpPr>
              <a:spLocks/>
            </p:cNvSpPr>
            <p:nvPr/>
          </p:nvSpPr>
          <p:spPr bwMode="auto">
            <a:xfrm>
              <a:off x="394" y="803"/>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87" name="Freeform 89"/>
            <p:cNvSpPr>
              <a:spLocks/>
            </p:cNvSpPr>
            <p:nvPr/>
          </p:nvSpPr>
          <p:spPr bwMode="auto">
            <a:xfrm>
              <a:off x="394" y="789"/>
              <a:ext cx="9" cy="14"/>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 name="T12" fmla="*/ 9 w 9"/>
                <a:gd name="T13" fmla="*/ 5 h 14"/>
                <a:gd name="T14" fmla="*/ 9 w 9"/>
                <a:gd name="T15" fmla="*/ 0 h 14"/>
                <a:gd name="T16" fmla="*/ 5 w 9"/>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5" y="0"/>
                  </a:moveTo>
                  <a:lnTo>
                    <a:pt x="0" y="5"/>
                  </a:lnTo>
                  <a:lnTo>
                    <a:pt x="0" y="14"/>
                  </a:lnTo>
                  <a:lnTo>
                    <a:pt x="9" y="14"/>
                  </a:lnTo>
                  <a:lnTo>
                    <a:pt x="9" y="5"/>
                  </a:lnTo>
                  <a:lnTo>
                    <a:pt x="5" y="0"/>
                  </a:lnTo>
                  <a:lnTo>
                    <a:pt x="9" y="5"/>
                  </a:lnTo>
                  <a:lnTo>
                    <a:pt x="9" y="0"/>
                  </a:lnTo>
                  <a:lnTo>
                    <a:pt x="5" y="0"/>
                  </a:lnTo>
                  <a:close/>
                </a:path>
              </a:pathLst>
            </a:custGeom>
            <a:solidFill>
              <a:srgbClr val="FFFFCC"/>
            </a:solidFill>
            <a:ln w="9525">
              <a:noFill/>
              <a:round/>
              <a:headEnd/>
              <a:tailEnd/>
            </a:ln>
          </p:spPr>
          <p:txBody>
            <a:bodyPr/>
            <a:lstStyle/>
            <a:p>
              <a:endParaRPr lang="en-US"/>
            </a:p>
          </p:txBody>
        </p:sp>
        <p:sp>
          <p:nvSpPr>
            <p:cNvPr id="88" name="Freeform 90"/>
            <p:cNvSpPr>
              <a:spLocks/>
            </p:cNvSpPr>
            <p:nvPr/>
          </p:nvSpPr>
          <p:spPr bwMode="auto">
            <a:xfrm>
              <a:off x="385" y="789"/>
              <a:ext cx="14" cy="9"/>
            </a:xfrm>
            <a:custGeom>
              <a:avLst/>
              <a:gdLst>
                <a:gd name="T0" fmla="*/ 0 w 14"/>
                <a:gd name="T1" fmla="*/ 5 h 9"/>
                <a:gd name="T2" fmla="*/ 5 w 14"/>
                <a:gd name="T3" fmla="*/ 9 h 9"/>
                <a:gd name="T4" fmla="*/ 14 w 14"/>
                <a:gd name="T5" fmla="*/ 9 h 9"/>
                <a:gd name="T6" fmla="*/ 14 w 14"/>
                <a:gd name="T7" fmla="*/ 0 h 9"/>
                <a:gd name="T8" fmla="*/ 5 w 14"/>
                <a:gd name="T9" fmla="*/ 0 h 9"/>
                <a:gd name="T10" fmla="*/ 0 w 14"/>
                <a:gd name="T11" fmla="*/ 5 h 9"/>
                <a:gd name="T12" fmla="*/ 0 w 14"/>
                <a:gd name="T13" fmla="*/ 5 h 9"/>
                <a:gd name="T14" fmla="*/ 0 w 14"/>
                <a:gd name="T15" fmla="*/ 9 h 9"/>
                <a:gd name="T16" fmla="*/ 5 w 14"/>
                <a:gd name="T17" fmla="*/ 9 h 9"/>
                <a:gd name="T18" fmla="*/ 0 w 14"/>
                <a:gd name="T19" fmla="*/ 5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0" y="5"/>
                  </a:moveTo>
                  <a:lnTo>
                    <a:pt x="5" y="9"/>
                  </a:lnTo>
                  <a:lnTo>
                    <a:pt x="14" y="9"/>
                  </a:lnTo>
                  <a:lnTo>
                    <a:pt x="14" y="0"/>
                  </a:lnTo>
                  <a:lnTo>
                    <a:pt x="5" y="0"/>
                  </a:lnTo>
                  <a:lnTo>
                    <a:pt x="0" y="5"/>
                  </a:lnTo>
                  <a:lnTo>
                    <a:pt x="0" y="9"/>
                  </a:lnTo>
                  <a:lnTo>
                    <a:pt x="5" y="9"/>
                  </a:lnTo>
                  <a:lnTo>
                    <a:pt x="0" y="5"/>
                  </a:lnTo>
                  <a:close/>
                </a:path>
              </a:pathLst>
            </a:custGeom>
            <a:solidFill>
              <a:srgbClr val="FFFFCC"/>
            </a:solidFill>
            <a:ln w="9525">
              <a:noFill/>
              <a:round/>
              <a:headEnd/>
              <a:tailEnd/>
            </a:ln>
          </p:spPr>
          <p:txBody>
            <a:bodyPr/>
            <a:lstStyle/>
            <a:p>
              <a:endParaRPr lang="en-US"/>
            </a:p>
          </p:txBody>
        </p:sp>
        <p:sp>
          <p:nvSpPr>
            <p:cNvPr id="89" name="Freeform 91"/>
            <p:cNvSpPr>
              <a:spLocks/>
            </p:cNvSpPr>
            <p:nvPr/>
          </p:nvSpPr>
          <p:spPr bwMode="auto">
            <a:xfrm>
              <a:off x="385" y="780"/>
              <a:ext cx="9" cy="14"/>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 name="T12" fmla="*/ 9 w 9"/>
                <a:gd name="T13" fmla="*/ 5 h 14"/>
                <a:gd name="T14" fmla="*/ 9 w 9"/>
                <a:gd name="T15" fmla="*/ 0 h 14"/>
                <a:gd name="T16" fmla="*/ 5 w 9"/>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5" y="0"/>
                  </a:moveTo>
                  <a:lnTo>
                    <a:pt x="0" y="5"/>
                  </a:lnTo>
                  <a:lnTo>
                    <a:pt x="0" y="14"/>
                  </a:lnTo>
                  <a:lnTo>
                    <a:pt x="9" y="14"/>
                  </a:lnTo>
                  <a:lnTo>
                    <a:pt x="9" y="5"/>
                  </a:lnTo>
                  <a:lnTo>
                    <a:pt x="5" y="0"/>
                  </a:lnTo>
                  <a:lnTo>
                    <a:pt x="9" y="5"/>
                  </a:lnTo>
                  <a:lnTo>
                    <a:pt x="9" y="0"/>
                  </a:lnTo>
                  <a:lnTo>
                    <a:pt x="5" y="0"/>
                  </a:lnTo>
                  <a:close/>
                </a:path>
              </a:pathLst>
            </a:custGeom>
            <a:solidFill>
              <a:srgbClr val="FFFFCC"/>
            </a:solidFill>
            <a:ln w="9525">
              <a:noFill/>
              <a:round/>
              <a:headEnd/>
              <a:tailEnd/>
            </a:ln>
          </p:spPr>
          <p:txBody>
            <a:bodyPr/>
            <a:lstStyle/>
            <a:p>
              <a:endParaRPr lang="en-US"/>
            </a:p>
          </p:txBody>
        </p:sp>
        <p:sp>
          <p:nvSpPr>
            <p:cNvPr id="90" name="Freeform 92"/>
            <p:cNvSpPr>
              <a:spLocks/>
            </p:cNvSpPr>
            <p:nvPr/>
          </p:nvSpPr>
          <p:spPr bwMode="auto">
            <a:xfrm>
              <a:off x="377" y="780"/>
              <a:ext cx="13" cy="9"/>
            </a:xfrm>
            <a:custGeom>
              <a:avLst/>
              <a:gdLst>
                <a:gd name="T0" fmla="*/ 0 w 13"/>
                <a:gd name="T1" fmla="*/ 5 h 9"/>
                <a:gd name="T2" fmla="*/ 4 w 13"/>
                <a:gd name="T3" fmla="*/ 9 h 9"/>
                <a:gd name="T4" fmla="*/ 13 w 13"/>
                <a:gd name="T5" fmla="*/ 9 h 9"/>
                <a:gd name="T6" fmla="*/ 13 w 13"/>
                <a:gd name="T7" fmla="*/ 0 h 9"/>
                <a:gd name="T8" fmla="*/ 4 w 13"/>
                <a:gd name="T9" fmla="*/ 0 h 9"/>
                <a:gd name="T10" fmla="*/ 0 w 13"/>
                <a:gd name="T11" fmla="*/ 5 h 9"/>
                <a:gd name="T12" fmla="*/ 0 w 13"/>
                <a:gd name="T13" fmla="*/ 5 h 9"/>
                <a:gd name="T14" fmla="*/ 0 w 13"/>
                <a:gd name="T15" fmla="*/ 9 h 9"/>
                <a:gd name="T16" fmla="*/ 4 w 13"/>
                <a:gd name="T17" fmla="*/ 9 h 9"/>
                <a:gd name="T18" fmla="*/ 0 w 13"/>
                <a:gd name="T19" fmla="*/ 5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9"/>
                <a:gd name="T32" fmla="*/ 13 w 13"/>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9">
                  <a:moveTo>
                    <a:pt x="0" y="5"/>
                  </a:moveTo>
                  <a:lnTo>
                    <a:pt x="4" y="9"/>
                  </a:lnTo>
                  <a:lnTo>
                    <a:pt x="13" y="9"/>
                  </a:lnTo>
                  <a:lnTo>
                    <a:pt x="13" y="0"/>
                  </a:lnTo>
                  <a:lnTo>
                    <a:pt x="4" y="0"/>
                  </a:lnTo>
                  <a:lnTo>
                    <a:pt x="0" y="5"/>
                  </a:lnTo>
                  <a:lnTo>
                    <a:pt x="0" y="9"/>
                  </a:lnTo>
                  <a:lnTo>
                    <a:pt x="4" y="9"/>
                  </a:lnTo>
                  <a:lnTo>
                    <a:pt x="0" y="5"/>
                  </a:lnTo>
                  <a:close/>
                </a:path>
              </a:pathLst>
            </a:custGeom>
            <a:solidFill>
              <a:srgbClr val="FFFFCC"/>
            </a:solidFill>
            <a:ln w="9525">
              <a:noFill/>
              <a:round/>
              <a:headEnd/>
              <a:tailEnd/>
            </a:ln>
          </p:spPr>
          <p:txBody>
            <a:bodyPr/>
            <a:lstStyle/>
            <a:p>
              <a:endParaRPr lang="en-US"/>
            </a:p>
          </p:txBody>
        </p:sp>
        <p:sp>
          <p:nvSpPr>
            <p:cNvPr id="91" name="Freeform 93"/>
            <p:cNvSpPr>
              <a:spLocks/>
            </p:cNvSpPr>
            <p:nvPr/>
          </p:nvSpPr>
          <p:spPr bwMode="auto">
            <a:xfrm>
              <a:off x="377" y="776"/>
              <a:ext cx="8" cy="9"/>
            </a:xfrm>
            <a:custGeom>
              <a:avLst/>
              <a:gdLst>
                <a:gd name="T0" fmla="*/ 8 w 8"/>
                <a:gd name="T1" fmla="*/ 0 h 9"/>
                <a:gd name="T2" fmla="*/ 0 w 8"/>
                <a:gd name="T3" fmla="*/ 0 h 9"/>
                <a:gd name="T4" fmla="*/ 0 w 8"/>
                <a:gd name="T5" fmla="*/ 9 h 9"/>
                <a:gd name="T6" fmla="*/ 8 w 8"/>
                <a:gd name="T7" fmla="*/ 9 h 9"/>
                <a:gd name="T8" fmla="*/ 8 w 8"/>
                <a:gd name="T9" fmla="*/ 0 h 9"/>
                <a:gd name="T10" fmla="*/ 8 w 8"/>
                <a:gd name="T11" fmla="*/ 0 h 9"/>
                <a:gd name="T12" fmla="*/ 0 60000 65536"/>
                <a:gd name="T13" fmla="*/ 0 60000 65536"/>
                <a:gd name="T14" fmla="*/ 0 60000 65536"/>
                <a:gd name="T15" fmla="*/ 0 60000 65536"/>
                <a:gd name="T16" fmla="*/ 0 60000 65536"/>
                <a:gd name="T17" fmla="*/ 0 60000 65536"/>
                <a:gd name="T18" fmla="*/ 0 w 8"/>
                <a:gd name="T19" fmla="*/ 0 h 9"/>
                <a:gd name="T20" fmla="*/ 8 w 8"/>
                <a:gd name="T21" fmla="*/ 9 h 9"/>
              </a:gdLst>
              <a:ahLst/>
              <a:cxnLst>
                <a:cxn ang="T12">
                  <a:pos x="T0" y="T1"/>
                </a:cxn>
                <a:cxn ang="T13">
                  <a:pos x="T2" y="T3"/>
                </a:cxn>
                <a:cxn ang="T14">
                  <a:pos x="T4" y="T5"/>
                </a:cxn>
                <a:cxn ang="T15">
                  <a:pos x="T6" y="T7"/>
                </a:cxn>
                <a:cxn ang="T16">
                  <a:pos x="T8" y="T9"/>
                </a:cxn>
                <a:cxn ang="T17">
                  <a:pos x="T10" y="T11"/>
                </a:cxn>
              </a:cxnLst>
              <a:rect l="T18" t="T19" r="T20" b="T21"/>
              <a:pathLst>
                <a:path w="8" h="9">
                  <a:moveTo>
                    <a:pt x="8" y="0"/>
                  </a:moveTo>
                  <a:lnTo>
                    <a:pt x="0" y="0"/>
                  </a:lnTo>
                  <a:lnTo>
                    <a:pt x="0" y="9"/>
                  </a:lnTo>
                  <a:lnTo>
                    <a:pt x="8" y="9"/>
                  </a:lnTo>
                  <a:lnTo>
                    <a:pt x="8" y="0"/>
                  </a:lnTo>
                  <a:close/>
                </a:path>
              </a:pathLst>
            </a:custGeom>
            <a:solidFill>
              <a:srgbClr val="FFFFCC"/>
            </a:solidFill>
            <a:ln w="9525">
              <a:noFill/>
              <a:round/>
              <a:headEnd/>
              <a:tailEnd/>
            </a:ln>
          </p:spPr>
          <p:txBody>
            <a:bodyPr/>
            <a:lstStyle/>
            <a:p>
              <a:endParaRPr lang="en-US"/>
            </a:p>
          </p:txBody>
        </p:sp>
        <p:sp>
          <p:nvSpPr>
            <p:cNvPr id="92" name="Freeform 94"/>
            <p:cNvSpPr>
              <a:spLocks/>
            </p:cNvSpPr>
            <p:nvPr/>
          </p:nvSpPr>
          <p:spPr bwMode="auto">
            <a:xfrm>
              <a:off x="377" y="767"/>
              <a:ext cx="8" cy="9"/>
            </a:xfrm>
            <a:custGeom>
              <a:avLst/>
              <a:gdLst>
                <a:gd name="T0" fmla="*/ 8 w 8"/>
                <a:gd name="T1" fmla="*/ 0 h 9"/>
                <a:gd name="T2" fmla="*/ 0 w 8"/>
                <a:gd name="T3" fmla="*/ 0 h 9"/>
                <a:gd name="T4" fmla="*/ 0 w 8"/>
                <a:gd name="T5" fmla="*/ 9 h 9"/>
                <a:gd name="T6" fmla="*/ 8 w 8"/>
                <a:gd name="T7" fmla="*/ 9 h 9"/>
                <a:gd name="T8" fmla="*/ 8 w 8"/>
                <a:gd name="T9" fmla="*/ 0 h 9"/>
                <a:gd name="T10" fmla="*/ 8 w 8"/>
                <a:gd name="T11" fmla="*/ 0 h 9"/>
                <a:gd name="T12" fmla="*/ 0 60000 65536"/>
                <a:gd name="T13" fmla="*/ 0 60000 65536"/>
                <a:gd name="T14" fmla="*/ 0 60000 65536"/>
                <a:gd name="T15" fmla="*/ 0 60000 65536"/>
                <a:gd name="T16" fmla="*/ 0 60000 65536"/>
                <a:gd name="T17" fmla="*/ 0 60000 65536"/>
                <a:gd name="T18" fmla="*/ 0 w 8"/>
                <a:gd name="T19" fmla="*/ 0 h 9"/>
                <a:gd name="T20" fmla="*/ 8 w 8"/>
                <a:gd name="T21" fmla="*/ 9 h 9"/>
              </a:gdLst>
              <a:ahLst/>
              <a:cxnLst>
                <a:cxn ang="T12">
                  <a:pos x="T0" y="T1"/>
                </a:cxn>
                <a:cxn ang="T13">
                  <a:pos x="T2" y="T3"/>
                </a:cxn>
                <a:cxn ang="T14">
                  <a:pos x="T4" y="T5"/>
                </a:cxn>
                <a:cxn ang="T15">
                  <a:pos x="T6" y="T7"/>
                </a:cxn>
                <a:cxn ang="T16">
                  <a:pos x="T8" y="T9"/>
                </a:cxn>
                <a:cxn ang="T17">
                  <a:pos x="T10" y="T11"/>
                </a:cxn>
              </a:cxnLst>
              <a:rect l="T18" t="T19" r="T20" b="T21"/>
              <a:pathLst>
                <a:path w="8" h="9">
                  <a:moveTo>
                    <a:pt x="8" y="0"/>
                  </a:moveTo>
                  <a:lnTo>
                    <a:pt x="0" y="0"/>
                  </a:lnTo>
                  <a:lnTo>
                    <a:pt x="0" y="9"/>
                  </a:lnTo>
                  <a:lnTo>
                    <a:pt x="8" y="9"/>
                  </a:lnTo>
                  <a:lnTo>
                    <a:pt x="8" y="0"/>
                  </a:lnTo>
                  <a:close/>
                </a:path>
              </a:pathLst>
            </a:custGeom>
            <a:solidFill>
              <a:srgbClr val="FFFFCC"/>
            </a:solidFill>
            <a:ln w="9525">
              <a:noFill/>
              <a:round/>
              <a:headEnd/>
              <a:tailEnd/>
            </a:ln>
          </p:spPr>
          <p:txBody>
            <a:bodyPr/>
            <a:lstStyle/>
            <a:p>
              <a:endParaRPr lang="en-US"/>
            </a:p>
          </p:txBody>
        </p:sp>
        <p:sp>
          <p:nvSpPr>
            <p:cNvPr id="93" name="Freeform 95"/>
            <p:cNvSpPr>
              <a:spLocks/>
            </p:cNvSpPr>
            <p:nvPr/>
          </p:nvSpPr>
          <p:spPr bwMode="auto">
            <a:xfrm>
              <a:off x="377" y="753"/>
              <a:ext cx="8" cy="14"/>
            </a:xfrm>
            <a:custGeom>
              <a:avLst/>
              <a:gdLst>
                <a:gd name="T0" fmla="*/ 4 w 8"/>
                <a:gd name="T1" fmla="*/ 0 h 14"/>
                <a:gd name="T2" fmla="*/ 0 w 8"/>
                <a:gd name="T3" fmla="*/ 5 h 14"/>
                <a:gd name="T4" fmla="*/ 0 w 8"/>
                <a:gd name="T5" fmla="*/ 14 h 14"/>
                <a:gd name="T6" fmla="*/ 8 w 8"/>
                <a:gd name="T7" fmla="*/ 14 h 14"/>
                <a:gd name="T8" fmla="*/ 8 w 8"/>
                <a:gd name="T9" fmla="*/ 5 h 14"/>
                <a:gd name="T10" fmla="*/ 4 w 8"/>
                <a:gd name="T11" fmla="*/ 0 h 14"/>
                <a:gd name="T12" fmla="*/ 4 w 8"/>
                <a:gd name="T13" fmla="*/ 0 h 14"/>
                <a:gd name="T14" fmla="*/ 0 w 8"/>
                <a:gd name="T15" fmla="*/ 0 h 14"/>
                <a:gd name="T16" fmla="*/ 0 w 8"/>
                <a:gd name="T17" fmla="*/ 5 h 14"/>
                <a:gd name="T18" fmla="*/ 4 w 8"/>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4"/>
                <a:gd name="T32" fmla="*/ 8 w 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4">
                  <a:moveTo>
                    <a:pt x="4" y="0"/>
                  </a:moveTo>
                  <a:lnTo>
                    <a:pt x="0" y="5"/>
                  </a:lnTo>
                  <a:lnTo>
                    <a:pt x="0" y="14"/>
                  </a:lnTo>
                  <a:lnTo>
                    <a:pt x="8" y="14"/>
                  </a:lnTo>
                  <a:lnTo>
                    <a:pt x="8" y="5"/>
                  </a:lnTo>
                  <a:lnTo>
                    <a:pt x="4" y="0"/>
                  </a:lnTo>
                  <a:lnTo>
                    <a:pt x="0" y="0"/>
                  </a:lnTo>
                  <a:lnTo>
                    <a:pt x="0" y="5"/>
                  </a:lnTo>
                  <a:lnTo>
                    <a:pt x="4" y="0"/>
                  </a:lnTo>
                  <a:close/>
                </a:path>
              </a:pathLst>
            </a:custGeom>
            <a:solidFill>
              <a:srgbClr val="FFFFCC"/>
            </a:solidFill>
            <a:ln w="9525">
              <a:noFill/>
              <a:round/>
              <a:headEnd/>
              <a:tailEnd/>
            </a:ln>
          </p:spPr>
          <p:txBody>
            <a:bodyPr/>
            <a:lstStyle/>
            <a:p>
              <a:endParaRPr lang="en-US"/>
            </a:p>
          </p:txBody>
        </p:sp>
        <p:sp>
          <p:nvSpPr>
            <p:cNvPr id="94" name="Freeform 96"/>
            <p:cNvSpPr>
              <a:spLocks/>
            </p:cNvSpPr>
            <p:nvPr/>
          </p:nvSpPr>
          <p:spPr bwMode="auto">
            <a:xfrm>
              <a:off x="381" y="753"/>
              <a:ext cx="9" cy="9"/>
            </a:xfrm>
            <a:custGeom>
              <a:avLst/>
              <a:gdLst>
                <a:gd name="T0" fmla="*/ 9 w 9"/>
                <a:gd name="T1" fmla="*/ 9 h 9"/>
                <a:gd name="T2" fmla="*/ 9 w 9"/>
                <a:gd name="T3" fmla="*/ 0 h 9"/>
                <a:gd name="T4" fmla="*/ 0 w 9"/>
                <a:gd name="T5" fmla="*/ 0 h 9"/>
                <a:gd name="T6" fmla="*/ 0 w 9"/>
                <a:gd name="T7" fmla="*/ 9 h 9"/>
                <a:gd name="T8" fmla="*/ 9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95" name="Freeform 97"/>
            <p:cNvSpPr>
              <a:spLocks/>
            </p:cNvSpPr>
            <p:nvPr/>
          </p:nvSpPr>
          <p:spPr bwMode="auto">
            <a:xfrm>
              <a:off x="390" y="753"/>
              <a:ext cx="13" cy="9"/>
            </a:xfrm>
            <a:custGeom>
              <a:avLst/>
              <a:gdLst>
                <a:gd name="T0" fmla="*/ 13 w 13"/>
                <a:gd name="T1" fmla="*/ 5 h 9"/>
                <a:gd name="T2" fmla="*/ 9 w 13"/>
                <a:gd name="T3" fmla="*/ 0 h 9"/>
                <a:gd name="T4" fmla="*/ 0 w 13"/>
                <a:gd name="T5" fmla="*/ 0 h 9"/>
                <a:gd name="T6" fmla="*/ 0 w 13"/>
                <a:gd name="T7" fmla="*/ 9 h 9"/>
                <a:gd name="T8" fmla="*/ 9 w 13"/>
                <a:gd name="T9" fmla="*/ 9 h 9"/>
                <a:gd name="T10" fmla="*/ 13 w 13"/>
                <a:gd name="T11" fmla="*/ 5 h 9"/>
                <a:gd name="T12" fmla="*/ 9 w 13"/>
                <a:gd name="T13" fmla="*/ 9 h 9"/>
                <a:gd name="T14" fmla="*/ 13 w 13"/>
                <a:gd name="T15" fmla="*/ 9 h 9"/>
                <a:gd name="T16" fmla="*/ 13 w 13"/>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5"/>
                  </a:moveTo>
                  <a:lnTo>
                    <a:pt x="9" y="0"/>
                  </a:lnTo>
                  <a:lnTo>
                    <a:pt x="0" y="0"/>
                  </a:lnTo>
                  <a:lnTo>
                    <a:pt x="0" y="9"/>
                  </a:lnTo>
                  <a:lnTo>
                    <a:pt x="9" y="9"/>
                  </a:lnTo>
                  <a:lnTo>
                    <a:pt x="13" y="5"/>
                  </a:lnTo>
                  <a:lnTo>
                    <a:pt x="9" y="9"/>
                  </a:lnTo>
                  <a:lnTo>
                    <a:pt x="13" y="9"/>
                  </a:lnTo>
                  <a:lnTo>
                    <a:pt x="13" y="5"/>
                  </a:lnTo>
                  <a:close/>
                </a:path>
              </a:pathLst>
            </a:custGeom>
            <a:solidFill>
              <a:srgbClr val="FFFFCC"/>
            </a:solidFill>
            <a:ln w="9525">
              <a:noFill/>
              <a:round/>
              <a:headEnd/>
              <a:tailEnd/>
            </a:ln>
          </p:spPr>
          <p:txBody>
            <a:bodyPr/>
            <a:lstStyle/>
            <a:p>
              <a:endParaRPr lang="en-US"/>
            </a:p>
          </p:txBody>
        </p:sp>
        <p:sp>
          <p:nvSpPr>
            <p:cNvPr id="96" name="Freeform 98"/>
            <p:cNvSpPr>
              <a:spLocks/>
            </p:cNvSpPr>
            <p:nvPr/>
          </p:nvSpPr>
          <p:spPr bwMode="auto">
            <a:xfrm>
              <a:off x="394" y="744"/>
              <a:ext cx="9" cy="14"/>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 name="T12" fmla="*/ 5 w 9"/>
                <a:gd name="T13" fmla="*/ 0 h 14"/>
                <a:gd name="T14" fmla="*/ 0 w 9"/>
                <a:gd name="T15" fmla="*/ 0 h 14"/>
                <a:gd name="T16" fmla="*/ 0 w 9"/>
                <a:gd name="T17" fmla="*/ 5 h 14"/>
                <a:gd name="T18" fmla="*/ 5 w 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4"/>
                <a:gd name="T32" fmla="*/ 9 w 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4">
                  <a:moveTo>
                    <a:pt x="5" y="0"/>
                  </a:moveTo>
                  <a:lnTo>
                    <a:pt x="0" y="5"/>
                  </a:lnTo>
                  <a:lnTo>
                    <a:pt x="0" y="14"/>
                  </a:lnTo>
                  <a:lnTo>
                    <a:pt x="9" y="14"/>
                  </a:lnTo>
                  <a:lnTo>
                    <a:pt x="9" y="5"/>
                  </a:lnTo>
                  <a:lnTo>
                    <a:pt x="5" y="0"/>
                  </a:lnTo>
                  <a:lnTo>
                    <a:pt x="0" y="0"/>
                  </a:lnTo>
                  <a:lnTo>
                    <a:pt x="0" y="5"/>
                  </a:lnTo>
                  <a:lnTo>
                    <a:pt x="5" y="0"/>
                  </a:lnTo>
                  <a:close/>
                </a:path>
              </a:pathLst>
            </a:custGeom>
            <a:solidFill>
              <a:srgbClr val="FFFFCC"/>
            </a:solidFill>
            <a:ln w="9525">
              <a:noFill/>
              <a:round/>
              <a:headEnd/>
              <a:tailEnd/>
            </a:ln>
          </p:spPr>
          <p:txBody>
            <a:bodyPr/>
            <a:lstStyle/>
            <a:p>
              <a:endParaRPr lang="en-US"/>
            </a:p>
          </p:txBody>
        </p:sp>
        <p:sp>
          <p:nvSpPr>
            <p:cNvPr id="97" name="Freeform 99"/>
            <p:cNvSpPr>
              <a:spLocks/>
            </p:cNvSpPr>
            <p:nvPr/>
          </p:nvSpPr>
          <p:spPr bwMode="auto">
            <a:xfrm>
              <a:off x="399" y="744"/>
              <a:ext cx="13" cy="9"/>
            </a:xfrm>
            <a:custGeom>
              <a:avLst/>
              <a:gdLst>
                <a:gd name="T0" fmla="*/ 13 w 13"/>
                <a:gd name="T1" fmla="*/ 5 h 9"/>
                <a:gd name="T2" fmla="*/ 9 w 13"/>
                <a:gd name="T3" fmla="*/ 0 h 9"/>
                <a:gd name="T4" fmla="*/ 0 w 13"/>
                <a:gd name="T5" fmla="*/ 0 h 9"/>
                <a:gd name="T6" fmla="*/ 0 w 13"/>
                <a:gd name="T7" fmla="*/ 9 h 9"/>
                <a:gd name="T8" fmla="*/ 9 w 13"/>
                <a:gd name="T9" fmla="*/ 9 h 9"/>
                <a:gd name="T10" fmla="*/ 13 w 13"/>
                <a:gd name="T11" fmla="*/ 5 h 9"/>
                <a:gd name="T12" fmla="*/ 9 w 13"/>
                <a:gd name="T13" fmla="*/ 9 h 9"/>
                <a:gd name="T14" fmla="*/ 13 w 13"/>
                <a:gd name="T15" fmla="*/ 9 h 9"/>
                <a:gd name="T16" fmla="*/ 13 w 13"/>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5"/>
                  </a:moveTo>
                  <a:lnTo>
                    <a:pt x="9" y="0"/>
                  </a:lnTo>
                  <a:lnTo>
                    <a:pt x="0" y="0"/>
                  </a:lnTo>
                  <a:lnTo>
                    <a:pt x="0" y="9"/>
                  </a:lnTo>
                  <a:lnTo>
                    <a:pt x="9" y="9"/>
                  </a:lnTo>
                  <a:lnTo>
                    <a:pt x="13" y="5"/>
                  </a:lnTo>
                  <a:lnTo>
                    <a:pt x="9" y="9"/>
                  </a:lnTo>
                  <a:lnTo>
                    <a:pt x="13" y="9"/>
                  </a:lnTo>
                  <a:lnTo>
                    <a:pt x="13" y="5"/>
                  </a:lnTo>
                  <a:close/>
                </a:path>
              </a:pathLst>
            </a:custGeom>
            <a:solidFill>
              <a:srgbClr val="FFFFCC"/>
            </a:solidFill>
            <a:ln w="9525">
              <a:noFill/>
              <a:round/>
              <a:headEnd/>
              <a:tailEnd/>
            </a:ln>
          </p:spPr>
          <p:txBody>
            <a:bodyPr/>
            <a:lstStyle/>
            <a:p>
              <a:endParaRPr lang="en-US"/>
            </a:p>
          </p:txBody>
        </p:sp>
        <p:sp>
          <p:nvSpPr>
            <p:cNvPr id="98" name="Freeform 100"/>
            <p:cNvSpPr>
              <a:spLocks/>
            </p:cNvSpPr>
            <p:nvPr/>
          </p:nvSpPr>
          <p:spPr bwMode="auto">
            <a:xfrm>
              <a:off x="403" y="735"/>
              <a:ext cx="9" cy="14"/>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 name="T12" fmla="*/ 5 w 9"/>
                <a:gd name="T13" fmla="*/ 0 h 14"/>
                <a:gd name="T14" fmla="*/ 0 w 9"/>
                <a:gd name="T15" fmla="*/ 0 h 14"/>
                <a:gd name="T16" fmla="*/ 0 w 9"/>
                <a:gd name="T17" fmla="*/ 5 h 14"/>
                <a:gd name="T18" fmla="*/ 5 w 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4"/>
                <a:gd name="T32" fmla="*/ 9 w 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4">
                  <a:moveTo>
                    <a:pt x="5" y="0"/>
                  </a:moveTo>
                  <a:lnTo>
                    <a:pt x="0" y="5"/>
                  </a:lnTo>
                  <a:lnTo>
                    <a:pt x="0" y="14"/>
                  </a:lnTo>
                  <a:lnTo>
                    <a:pt x="9" y="14"/>
                  </a:lnTo>
                  <a:lnTo>
                    <a:pt x="9" y="5"/>
                  </a:lnTo>
                  <a:lnTo>
                    <a:pt x="5" y="0"/>
                  </a:lnTo>
                  <a:lnTo>
                    <a:pt x="0" y="0"/>
                  </a:lnTo>
                  <a:lnTo>
                    <a:pt x="0" y="5"/>
                  </a:lnTo>
                  <a:lnTo>
                    <a:pt x="5" y="0"/>
                  </a:lnTo>
                  <a:close/>
                </a:path>
              </a:pathLst>
            </a:custGeom>
            <a:solidFill>
              <a:srgbClr val="FFFFCC"/>
            </a:solidFill>
            <a:ln w="9525">
              <a:noFill/>
              <a:round/>
              <a:headEnd/>
              <a:tailEnd/>
            </a:ln>
          </p:spPr>
          <p:txBody>
            <a:bodyPr/>
            <a:lstStyle/>
            <a:p>
              <a:endParaRPr lang="en-US"/>
            </a:p>
          </p:txBody>
        </p:sp>
        <p:sp>
          <p:nvSpPr>
            <p:cNvPr id="99" name="Freeform 101"/>
            <p:cNvSpPr>
              <a:spLocks/>
            </p:cNvSpPr>
            <p:nvPr/>
          </p:nvSpPr>
          <p:spPr bwMode="auto">
            <a:xfrm>
              <a:off x="408" y="735"/>
              <a:ext cx="13" cy="9"/>
            </a:xfrm>
            <a:custGeom>
              <a:avLst/>
              <a:gdLst>
                <a:gd name="T0" fmla="*/ 13 w 13"/>
                <a:gd name="T1" fmla="*/ 5 h 9"/>
                <a:gd name="T2" fmla="*/ 9 w 13"/>
                <a:gd name="T3" fmla="*/ 0 h 9"/>
                <a:gd name="T4" fmla="*/ 0 w 13"/>
                <a:gd name="T5" fmla="*/ 0 h 9"/>
                <a:gd name="T6" fmla="*/ 0 w 13"/>
                <a:gd name="T7" fmla="*/ 9 h 9"/>
                <a:gd name="T8" fmla="*/ 9 w 13"/>
                <a:gd name="T9" fmla="*/ 9 h 9"/>
                <a:gd name="T10" fmla="*/ 13 w 13"/>
                <a:gd name="T11" fmla="*/ 5 h 9"/>
                <a:gd name="T12" fmla="*/ 13 w 13"/>
                <a:gd name="T13" fmla="*/ 5 h 9"/>
                <a:gd name="T14" fmla="*/ 13 w 13"/>
                <a:gd name="T15" fmla="*/ 0 h 9"/>
                <a:gd name="T16" fmla="*/ 9 w 13"/>
                <a:gd name="T17" fmla="*/ 0 h 9"/>
                <a:gd name="T18" fmla="*/ 13 w 13"/>
                <a:gd name="T19" fmla="*/ 5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9"/>
                <a:gd name="T32" fmla="*/ 13 w 13"/>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9">
                  <a:moveTo>
                    <a:pt x="13" y="5"/>
                  </a:moveTo>
                  <a:lnTo>
                    <a:pt x="9" y="0"/>
                  </a:lnTo>
                  <a:lnTo>
                    <a:pt x="0" y="0"/>
                  </a:lnTo>
                  <a:lnTo>
                    <a:pt x="0" y="9"/>
                  </a:lnTo>
                  <a:lnTo>
                    <a:pt x="9" y="9"/>
                  </a:lnTo>
                  <a:lnTo>
                    <a:pt x="13" y="5"/>
                  </a:lnTo>
                  <a:lnTo>
                    <a:pt x="13" y="0"/>
                  </a:lnTo>
                  <a:lnTo>
                    <a:pt x="9" y="0"/>
                  </a:lnTo>
                  <a:lnTo>
                    <a:pt x="13" y="5"/>
                  </a:lnTo>
                  <a:close/>
                </a:path>
              </a:pathLst>
            </a:custGeom>
            <a:solidFill>
              <a:srgbClr val="FFFFCC"/>
            </a:solidFill>
            <a:ln w="9525">
              <a:noFill/>
              <a:round/>
              <a:headEnd/>
              <a:tailEnd/>
            </a:ln>
          </p:spPr>
          <p:txBody>
            <a:bodyPr/>
            <a:lstStyle/>
            <a:p>
              <a:endParaRPr lang="en-US"/>
            </a:p>
          </p:txBody>
        </p:sp>
        <p:sp>
          <p:nvSpPr>
            <p:cNvPr id="100" name="Freeform 102"/>
            <p:cNvSpPr>
              <a:spLocks/>
            </p:cNvSpPr>
            <p:nvPr/>
          </p:nvSpPr>
          <p:spPr bwMode="auto">
            <a:xfrm>
              <a:off x="412" y="740"/>
              <a:ext cx="9" cy="13"/>
            </a:xfrm>
            <a:custGeom>
              <a:avLst/>
              <a:gdLst>
                <a:gd name="T0" fmla="*/ 5 w 9"/>
                <a:gd name="T1" fmla="*/ 13 h 13"/>
                <a:gd name="T2" fmla="*/ 9 w 9"/>
                <a:gd name="T3" fmla="*/ 9 h 13"/>
                <a:gd name="T4" fmla="*/ 9 w 9"/>
                <a:gd name="T5" fmla="*/ 0 h 13"/>
                <a:gd name="T6" fmla="*/ 0 w 9"/>
                <a:gd name="T7" fmla="*/ 0 h 13"/>
                <a:gd name="T8" fmla="*/ 0 w 9"/>
                <a:gd name="T9" fmla="*/ 9 h 13"/>
                <a:gd name="T10" fmla="*/ 5 w 9"/>
                <a:gd name="T11" fmla="*/ 13 h 13"/>
                <a:gd name="T12" fmla="*/ 0 w 9"/>
                <a:gd name="T13" fmla="*/ 9 h 13"/>
                <a:gd name="T14" fmla="*/ 0 w 9"/>
                <a:gd name="T15" fmla="*/ 13 h 13"/>
                <a:gd name="T16" fmla="*/ 5 w 9"/>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5" y="13"/>
                  </a:moveTo>
                  <a:lnTo>
                    <a:pt x="9" y="9"/>
                  </a:lnTo>
                  <a:lnTo>
                    <a:pt x="9" y="0"/>
                  </a:lnTo>
                  <a:lnTo>
                    <a:pt x="0" y="0"/>
                  </a:lnTo>
                  <a:lnTo>
                    <a:pt x="0" y="9"/>
                  </a:lnTo>
                  <a:lnTo>
                    <a:pt x="5" y="13"/>
                  </a:lnTo>
                  <a:lnTo>
                    <a:pt x="0" y="9"/>
                  </a:lnTo>
                  <a:lnTo>
                    <a:pt x="0" y="13"/>
                  </a:lnTo>
                  <a:lnTo>
                    <a:pt x="5" y="13"/>
                  </a:lnTo>
                  <a:close/>
                </a:path>
              </a:pathLst>
            </a:custGeom>
            <a:solidFill>
              <a:srgbClr val="FFFFCC"/>
            </a:solidFill>
            <a:ln w="9525">
              <a:noFill/>
              <a:round/>
              <a:headEnd/>
              <a:tailEnd/>
            </a:ln>
          </p:spPr>
          <p:txBody>
            <a:bodyPr/>
            <a:lstStyle/>
            <a:p>
              <a:endParaRPr lang="en-US"/>
            </a:p>
          </p:txBody>
        </p:sp>
        <p:sp>
          <p:nvSpPr>
            <p:cNvPr id="101" name="Freeform 103"/>
            <p:cNvSpPr>
              <a:spLocks/>
            </p:cNvSpPr>
            <p:nvPr/>
          </p:nvSpPr>
          <p:spPr bwMode="auto">
            <a:xfrm>
              <a:off x="417" y="744"/>
              <a:ext cx="9" cy="9"/>
            </a:xfrm>
            <a:custGeom>
              <a:avLst/>
              <a:gdLst>
                <a:gd name="T0" fmla="*/ 9 w 9"/>
                <a:gd name="T1" fmla="*/ 9 h 9"/>
                <a:gd name="T2" fmla="*/ 9 w 9"/>
                <a:gd name="T3" fmla="*/ 0 h 9"/>
                <a:gd name="T4" fmla="*/ 0 w 9"/>
                <a:gd name="T5" fmla="*/ 0 h 9"/>
                <a:gd name="T6" fmla="*/ 0 w 9"/>
                <a:gd name="T7" fmla="*/ 9 h 9"/>
                <a:gd name="T8" fmla="*/ 9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102" name="Freeform 104"/>
            <p:cNvSpPr>
              <a:spLocks/>
            </p:cNvSpPr>
            <p:nvPr/>
          </p:nvSpPr>
          <p:spPr bwMode="auto">
            <a:xfrm>
              <a:off x="426" y="744"/>
              <a:ext cx="13" cy="9"/>
            </a:xfrm>
            <a:custGeom>
              <a:avLst/>
              <a:gdLst>
                <a:gd name="T0" fmla="*/ 13 w 13"/>
                <a:gd name="T1" fmla="*/ 5 h 9"/>
                <a:gd name="T2" fmla="*/ 9 w 13"/>
                <a:gd name="T3" fmla="*/ 0 h 9"/>
                <a:gd name="T4" fmla="*/ 0 w 13"/>
                <a:gd name="T5" fmla="*/ 0 h 9"/>
                <a:gd name="T6" fmla="*/ 0 w 13"/>
                <a:gd name="T7" fmla="*/ 9 h 9"/>
                <a:gd name="T8" fmla="*/ 9 w 13"/>
                <a:gd name="T9" fmla="*/ 9 h 9"/>
                <a:gd name="T10" fmla="*/ 13 w 13"/>
                <a:gd name="T11" fmla="*/ 5 h 9"/>
                <a:gd name="T12" fmla="*/ 13 w 13"/>
                <a:gd name="T13" fmla="*/ 5 h 9"/>
                <a:gd name="T14" fmla="*/ 13 w 13"/>
                <a:gd name="T15" fmla="*/ 0 h 9"/>
                <a:gd name="T16" fmla="*/ 9 w 13"/>
                <a:gd name="T17" fmla="*/ 0 h 9"/>
                <a:gd name="T18" fmla="*/ 13 w 13"/>
                <a:gd name="T19" fmla="*/ 5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9"/>
                <a:gd name="T32" fmla="*/ 13 w 13"/>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9">
                  <a:moveTo>
                    <a:pt x="13" y="5"/>
                  </a:moveTo>
                  <a:lnTo>
                    <a:pt x="9" y="0"/>
                  </a:lnTo>
                  <a:lnTo>
                    <a:pt x="0" y="0"/>
                  </a:lnTo>
                  <a:lnTo>
                    <a:pt x="0" y="9"/>
                  </a:lnTo>
                  <a:lnTo>
                    <a:pt x="9" y="9"/>
                  </a:lnTo>
                  <a:lnTo>
                    <a:pt x="13" y="5"/>
                  </a:lnTo>
                  <a:lnTo>
                    <a:pt x="13" y="0"/>
                  </a:lnTo>
                  <a:lnTo>
                    <a:pt x="9" y="0"/>
                  </a:lnTo>
                  <a:lnTo>
                    <a:pt x="13" y="5"/>
                  </a:lnTo>
                  <a:close/>
                </a:path>
              </a:pathLst>
            </a:custGeom>
            <a:solidFill>
              <a:srgbClr val="FFFFCC"/>
            </a:solidFill>
            <a:ln w="9525">
              <a:noFill/>
              <a:round/>
              <a:headEnd/>
              <a:tailEnd/>
            </a:ln>
          </p:spPr>
          <p:txBody>
            <a:bodyPr/>
            <a:lstStyle/>
            <a:p>
              <a:endParaRPr lang="en-US"/>
            </a:p>
          </p:txBody>
        </p:sp>
        <p:sp>
          <p:nvSpPr>
            <p:cNvPr id="103" name="Freeform 105"/>
            <p:cNvSpPr>
              <a:spLocks/>
            </p:cNvSpPr>
            <p:nvPr/>
          </p:nvSpPr>
          <p:spPr bwMode="auto">
            <a:xfrm>
              <a:off x="430" y="749"/>
              <a:ext cx="9" cy="9"/>
            </a:xfrm>
            <a:custGeom>
              <a:avLst/>
              <a:gdLst>
                <a:gd name="T0" fmla="*/ 0 w 9"/>
                <a:gd name="T1" fmla="*/ 9 h 9"/>
                <a:gd name="T2" fmla="*/ 9 w 9"/>
                <a:gd name="T3" fmla="*/ 9 h 9"/>
                <a:gd name="T4" fmla="*/ 9 w 9"/>
                <a:gd name="T5" fmla="*/ 0 h 9"/>
                <a:gd name="T6" fmla="*/ 0 w 9"/>
                <a:gd name="T7" fmla="*/ 0 h 9"/>
                <a:gd name="T8" fmla="*/ 0 w 9"/>
                <a:gd name="T9" fmla="*/ 9 h 9"/>
                <a:gd name="T10" fmla="*/ 0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9"/>
                  </a:moveTo>
                  <a:lnTo>
                    <a:pt x="9" y="9"/>
                  </a:lnTo>
                  <a:lnTo>
                    <a:pt x="9" y="0"/>
                  </a:lnTo>
                  <a:lnTo>
                    <a:pt x="0" y="0"/>
                  </a:lnTo>
                  <a:lnTo>
                    <a:pt x="0" y="9"/>
                  </a:lnTo>
                  <a:close/>
                </a:path>
              </a:pathLst>
            </a:custGeom>
            <a:solidFill>
              <a:srgbClr val="FFFFCC"/>
            </a:solidFill>
            <a:ln w="9525">
              <a:noFill/>
              <a:round/>
              <a:headEnd/>
              <a:tailEnd/>
            </a:ln>
          </p:spPr>
          <p:txBody>
            <a:bodyPr/>
            <a:lstStyle/>
            <a:p>
              <a:endParaRPr lang="en-US"/>
            </a:p>
          </p:txBody>
        </p:sp>
        <p:sp>
          <p:nvSpPr>
            <p:cNvPr id="104" name="Freeform 106"/>
            <p:cNvSpPr>
              <a:spLocks/>
            </p:cNvSpPr>
            <p:nvPr/>
          </p:nvSpPr>
          <p:spPr bwMode="auto">
            <a:xfrm>
              <a:off x="430" y="758"/>
              <a:ext cx="9" cy="13"/>
            </a:xfrm>
            <a:custGeom>
              <a:avLst/>
              <a:gdLst>
                <a:gd name="T0" fmla="*/ 5 w 9"/>
                <a:gd name="T1" fmla="*/ 13 h 13"/>
                <a:gd name="T2" fmla="*/ 9 w 9"/>
                <a:gd name="T3" fmla="*/ 9 h 13"/>
                <a:gd name="T4" fmla="*/ 9 w 9"/>
                <a:gd name="T5" fmla="*/ 0 h 13"/>
                <a:gd name="T6" fmla="*/ 0 w 9"/>
                <a:gd name="T7" fmla="*/ 0 h 13"/>
                <a:gd name="T8" fmla="*/ 0 w 9"/>
                <a:gd name="T9" fmla="*/ 9 h 13"/>
                <a:gd name="T10" fmla="*/ 5 w 9"/>
                <a:gd name="T11" fmla="*/ 13 h 13"/>
                <a:gd name="T12" fmla="*/ 0 w 9"/>
                <a:gd name="T13" fmla="*/ 9 h 13"/>
                <a:gd name="T14" fmla="*/ 0 w 9"/>
                <a:gd name="T15" fmla="*/ 13 h 13"/>
                <a:gd name="T16" fmla="*/ 5 w 9"/>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5" y="13"/>
                  </a:moveTo>
                  <a:lnTo>
                    <a:pt x="9" y="9"/>
                  </a:lnTo>
                  <a:lnTo>
                    <a:pt x="9" y="0"/>
                  </a:lnTo>
                  <a:lnTo>
                    <a:pt x="0" y="0"/>
                  </a:lnTo>
                  <a:lnTo>
                    <a:pt x="0" y="9"/>
                  </a:lnTo>
                  <a:lnTo>
                    <a:pt x="5" y="13"/>
                  </a:lnTo>
                  <a:lnTo>
                    <a:pt x="0" y="9"/>
                  </a:lnTo>
                  <a:lnTo>
                    <a:pt x="0" y="13"/>
                  </a:lnTo>
                  <a:lnTo>
                    <a:pt x="5" y="13"/>
                  </a:lnTo>
                  <a:close/>
                </a:path>
              </a:pathLst>
            </a:custGeom>
            <a:solidFill>
              <a:srgbClr val="FFFFCC"/>
            </a:solidFill>
            <a:ln w="9525">
              <a:noFill/>
              <a:round/>
              <a:headEnd/>
              <a:tailEnd/>
            </a:ln>
          </p:spPr>
          <p:txBody>
            <a:bodyPr/>
            <a:lstStyle/>
            <a:p>
              <a:endParaRPr lang="en-US"/>
            </a:p>
          </p:txBody>
        </p:sp>
        <p:sp>
          <p:nvSpPr>
            <p:cNvPr id="105" name="Freeform 107"/>
            <p:cNvSpPr>
              <a:spLocks/>
            </p:cNvSpPr>
            <p:nvPr/>
          </p:nvSpPr>
          <p:spPr bwMode="auto">
            <a:xfrm>
              <a:off x="435" y="762"/>
              <a:ext cx="13" cy="9"/>
            </a:xfrm>
            <a:custGeom>
              <a:avLst/>
              <a:gdLst>
                <a:gd name="T0" fmla="*/ 13 w 13"/>
                <a:gd name="T1" fmla="*/ 5 h 9"/>
                <a:gd name="T2" fmla="*/ 9 w 13"/>
                <a:gd name="T3" fmla="*/ 0 h 9"/>
                <a:gd name="T4" fmla="*/ 0 w 13"/>
                <a:gd name="T5" fmla="*/ 0 h 9"/>
                <a:gd name="T6" fmla="*/ 0 w 13"/>
                <a:gd name="T7" fmla="*/ 9 h 9"/>
                <a:gd name="T8" fmla="*/ 9 w 13"/>
                <a:gd name="T9" fmla="*/ 9 h 9"/>
                <a:gd name="T10" fmla="*/ 13 w 13"/>
                <a:gd name="T11" fmla="*/ 5 h 9"/>
                <a:gd name="T12" fmla="*/ 9 w 13"/>
                <a:gd name="T13" fmla="*/ 9 h 9"/>
                <a:gd name="T14" fmla="*/ 13 w 13"/>
                <a:gd name="T15" fmla="*/ 9 h 9"/>
                <a:gd name="T16" fmla="*/ 13 w 13"/>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5"/>
                  </a:moveTo>
                  <a:lnTo>
                    <a:pt x="9" y="0"/>
                  </a:lnTo>
                  <a:lnTo>
                    <a:pt x="0" y="0"/>
                  </a:lnTo>
                  <a:lnTo>
                    <a:pt x="0" y="9"/>
                  </a:lnTo>
                  <a:lnTo>
                    <a:pt x="9" y="9"/>
                  </a:lnTo>
                  <a:lnTo>
                    <a:pt x="13" y="5"/>
                  </a:lnTo>
                  <a:lnTo>
                    <a:pt x="9" y="9"/>
                  </a:lnTo>
                  <a:lnTo>
                    <a:pt x="13" y="9"/>
                  </a:lnTo>
                  <a:lnTo>
                    <a:pt x="13" y="5"/>
                  </a:lnTo>
                  <a:close/>
                </a:path>
              </a:pathLst>
            </a:custGeom>
            <a:solidFill>
              <a:srgbClr val="FFFFCC"/>
            </a:solidFill>
            <a:ln w="9525">
              <a:noFill/>
              <a:round/>
              <a:headEnd/>
              <a:tailEnd/>
            </a:ln>
          </p:spPr>
          <p:txBody>
            <a:bodyPr/>
            <a:lstStyle/>
            <a:p>
              <a:endParaRPr lang="en-US"/>
            </a:p>
          </p:txBody>
        </p:sp>
        <p:sp>
          <p:nvSpPr>
            <p:cNvPr id="106" name="Freeform 108"/>
            <p:cNvSpPr>
              <a:spLocks/>
            </p:cNvSpPr>
            <p:nvPr/>
          </p:nvSpPr>
          <p:spPr bwMode="auto">
            <a:xfrm>
              <a:off x="439" y="753"/>
              <a:ext cx="9" cy="14"/>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 name="T12" fmla="*/ 5 w 9"/>
                <a:gd name="T13" fmla="*/ 0 h 14"/>
                <a:gd name="T14" fmla="*/ 0 w 9"/>
                <a:gd name="T15" fmla="*/ 0 h 14"/>
                <a:gd name="T16" fmla="*/ 0 w 9"/>
                <a:gd name="T17" fmla="*/ 5 h 14"/>
                <a:gd name="T18" fmla="*/ 5 w 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4"/>
                <a:gd name="T32" fmla="*/ 9 w 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4">
                  <a:moveTo>
                    <a:pt x="5" y="0"/>
                  </a:moveTo>
                  <a:lnTo>
                    <a:pt x="0" y="5"/>
                  </a:lnTo>
                  <a:lnTo>
                    <a:pt x="0" y="14"/>
                  </a:lnTo>
                  <a:lnTo>
                    <a:pt x="9" y="14"/>
                  </a:lnTo>
                  <a:lnTo>
                    <a:pt x="9" y="5"/>
                  </a:lnTo>
                  <a:lnTo>
                    <a:pt x="5" y="0"/>
                  </a:lnTo>
                  <a:lnTo>
                    <a:pt x="0" y="0"/>
                  </a:lnTo>
                  <a:lnTo>
                    <a:pt x="0" y="5"/>
                  </a:lnTo>
                  <a:lnTo>
                    <a:pt x="5" y="0"/>
                  </a:lnTo>
                  <a:close/>
                </a:path>
              </a:pathLst>
            </a:custGeom>
            <a:solidFill>
              <a:srgbClr val="FFFFCC"/>
            </a:solidFill>
            <a:ln w="9525">
              <a:noFill/>
              <a:round/>
              <a:headEnd/>
              <a:tailEnd/>
            </a:ln>
          </p:spPr>
          <p:txBody>
            <a:bodyPr/>
            <a:lstStyle/>
            <a:p>
              <a:endParaRPr lang="en-US"/>
            </a:p>
          </p:txBody>
        </p:sp>
        <p:sp>
          <p:nvSpPr>
            <p:cNvPr id="107" name="Freeform 109"/>
            <p:cNvSpPr>
              <a:spLocks/>
            </p:cNvSpPr>
            <p:nvPr/>
          </p:nvSpPr>
          <p:spPr bwMode="auto">
            <a:xfrm>
              <a:off x="444" y="753"/>
              <a:ext cx="13" cy="9"/>
            </a:xfrm>
            <a:custGeom>
              <a:avLst/>
              <a:gdLst>
                <a:gd name="T0" fmla="*/ 13 w 13"/>
                <a:gd name="T1" fmla="*/ 5 h 9"/>
                <a:gd name="T2" fmla="*/ 9 w 13"/>
                <a:gd name="T3" fmla="*/ 0 h 9"/>
                <a:gd name="T4" fmla="*/ 0 w 13"/>
                <a:gd name="T5" fmla="*/ 0 h 9"/>
                <a:gd name="T6" fmla="*/ 0 w 13"/>
                <a:gd name="T7" fmla="*/ 9 h 9"/>
                <a:gd name="T8" fmla="*/ 9 w 13"/>
                <a:gd name="T9" fmla="*/ 9 h 9"/>
                <a:gd name="T10" fmla="*/ 13 w 13"/>
                <a:gd name="T11" fmla="*/ 5 h 9"/>
                <a:gd name="T12" fmla="*/ 13 w 13"/>
                <a:gd name="T13" fmla="*/ 5 h 9"/>
                <a:gd name="T14" fmla="*/ 13 w 13"/>
                <a:gd name="T15" fmla="*/ 0 h 9"/>
                <a:gd name="T16" fmla="*/ 9 w 13"/>
                <a:gd name="T17" fmla="*/ 0 h 9"/>
                <a:gd name="T18" fmla="*/ 13 w 13"/>
                <a:gd name="T19" fmla="*/ 5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9"/>
                <a:gd name="T32" fmla="*/ 13 w 13"/>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9">
                  <a:moveTo>
                    <a:pt x="13" y="5"/>
                  </a:moveTo>
                  <a:lnTo>
                    <a:pt x="9" y="0"/>
                  </a:lnTo>
                  <a:lnTo>
                    <a:pt x="0" y="0"/>
                  </a:lnTo>
                  <a:lnTo>
                    <a:pt x="0" y="9"/>
                  </a:lnTo>
                  <a:lnTo>
                    <a:pt x="9" y="9"/>
                  </a:lnTo>
                  <a:lnTo>
                    <a:pt x="13" y="5"/>
                  </a:lnTo>
                  <a:lnTo>
                    <a:pt x="13" y="0"/>
                  </a:lnTo>
                  <a:lnTo>
                    <a:pt x="9" y="0"/>
                  </a:lnTo>
                  <a:lnTo>
                    <a:pt x="13" y="5"/>
                  </a:lnTo>
                  <a:close/>
                </a:path>
              </a:pathLst>
            </a:custGeom>
            <a:solidFill>
              <a:srgbClr val="FFFFCC"/>
            </a:solidFill>
            <a:ln w="9525">
              <a:noFill/>
              <a:round/>
              <a:headEnd/>
              <a:tailEnd/>
            </a:ln>
          </p:spPr>
          <p:txBody>
            <a:bodyPr/>
            <a:lstStyle/>
            <a:p>
              <a:endParaRPr lang="en-US"/>
            </a:p>
          </p:txBody>
        </p:sp>
        <p:sp>
          <p:nvSpPr>
            <p:cNvPr id="108" name="Freeform 110"/>
            <p:cNvSpPr>
              <a:spLocks/>
            </p:cNvSpPr>
            <p:nvPr/>
          </p:nvSpPr>
          <p:spPr bwMode="auto">
            <a:xfrm>
              <a:off x="448" y="758"/>
              <a:ext cx="9" cy="13"/>
            </a:xfrm>
            <a:custGeom>
              <a:avLst/>
              <a:gdLst>
                <a:gd name="T0" fmla="*/ 5 w 9"/>
                <a:gd name="T1" fmla="*/ 13 h 13"/>
                <a:gd name="T2" fmla="*/ 9 w 9"/>
                <a:gd name="T3" fmla="*/ 9 h 13"/>
                <a:gd name="T4" fmla="*/ 9 w 9"/>
                <a:gd name="T5" fmla="*/ 0 h 13"/>
                <a:gd name="T6" fmla="*/ 0 w 9"/>
                <a:gd name="T7" fmla="*/ 0 h 13"/>
                <a:gd name="T8" fmla="*/ 0 w 9"/>
                <a:gd name="T9" fmla="*/ 9 h 13"/>
                <a:gd name="T10" fmla="*/ 5 w 9"/>
                <a:gd name="T11" fmla="*/ 13 h 13"/>
                <a:gd name="T12" fmla="*/ 0 w 9"/>
                <a:gd name="T13" fmla="*/ 9 h 13"/>
                <a:gd name="T14" fmla="*/ 0 w 9"/>
                <a:gd name="T15" fmla="*/ 13 h 13"/>
                <a:gd name="T16" fmla="*/ 5 w 9"/>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5" y="13"/>
                  </a:moveTo>
                  <a:lnTo>
                    <a:pt x="9" y="9"/>
                  </a:lnTo>
                  <a:lnTo>
                    <a:pt x="9" y="0"/>
                  </a:lnTo>
                  <a:lnTo>
                    <a:pt x="0" y="0"/>
                  </a:lnTo>
                  <a:lnTo>
                    <a:pt x="0" y="9"/>
                  </a:lnTo>
                  <a:lnTo>
                    <a:pt x="5" y="13"/>
                  </a:lnTo>
                  <a:lnTo>
                    <a:pt x="0" y="9"/>
                  </a:lnTo>
                  <a:lnTo>
                    <a:pt x="0" y="13"/>
                  </a:lnTo>
                  <a:lnTo>
                    <a:pt x="5" y="13"/>
                  </a:lnTo>
                  <a:close/>
                </a:path>
              </a:pathLst>
            </a:custGeom>
            <a:solidFill>
              <a:srgbClr val="FFFFCC"/>
            </a:solidFill>
            <a:ln w="9525">
              <a:noFill/>
              <a:round/>
              <a:headEnd/>
              <a:tailEnd/>
            </a:ln>
          </p:spPr>
          <p:txBody>
            <a:bodyPr/>
            <a:lstStyle/>
            <a:p>
              <a:endParaRPr lang="en-US"/>
            </a:p>
          </p:txBody>
        </p:sp>
        <p:sp>
          <p:nvSpPr>
            <p:cNvPr id="109" name="Freeform 111"/>
            <p:cNvSpPr>
              <a:spLocks/>
            </p:cNvSpPr>
            <p:nvPr/>
          </p:nvSpPr>
          <p:spPr bwMode="auto">
            <a:xfrm>
              <a:off x="453" y="762"/>
              <a:ext cx="9" cy="9"/>
            </a:xfrm>
            <a:custGeom>
              <a:avLst/>
              <a:gdLst>
                <a:gd name="T0" fmla="*/ 9 w 9"/>
                <a:gd name="T1" fmla="*/ 9 h 9"/>
                <a:gd name="T2" fmla="*/ 9 w 9"/>
                <a:gd name="T3" fmla="*/ 0 h 9"/>
                <a:gd name="T4" fmla="*/ 0 w 9"/>
                <a:gd name="T5" fmla="*/ 0 h 9"/>
                <a:gd name="T6" fmla="*/ 0 w 9"/>
                <a:gd name="T7" fmla="*/ 9 h 9"/>
                <a:gd name="T8" fmla="*/ 9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110" name="Freeform 112"/>
            <p:cNvSpPr>
              <a:spLocks/>
            </p:cNvSpPr>
            <p:nvPr/>
          </p:nvSpPr>
          <p:spPr bwMode="auto">
            <a:xfrm>
              <a:off x="462" y="762"/>
              <a:ext cx="13" cy="9"/>
            </a:xfrm>
            <a:custGeom>
              <a:avLst/>
              <a:gdLst>
                <a:gd name="T0" fmla="*/ 13 w 13"/>
                <a:gd name="T1" fmla="*/ 5 h 9"/>
                <a:gd name="T2" fmla="*/ 9 w 13"/>
                <a:gd name="T3" fmla="*/ 0 h 9"/>
                <a:gd name="T4" fmla="*/ 0 w 13"/>
                <a:gd name="T5" fmla="*/ 0 h 9"/>
                <a:gd name="T6" fmla="*/ 0 w 13"/>
                <a:gd name="T7" fmla="*/ 9 h 9"/>
                <a:gd name="T8" fmla="*/ 9 w 13"/>
                <a:gd name="T9" fmla="*/ 9 h 9"/>
                <a:gd name="T10" fmla="*/ 13 w 13"/>
                <a:gd name="T11" fmla="*/ 5 h 9"/>
                <a:gd name="T12" fmla="*/ 9 w 13"/>
                <a:gd name="T13" fmla="*/ 9 h 9"/>
                <a:gd name="T14" fmla="*/ 13 w 13"/>
                <a:gd name="T15" fmla="*/ 9 h 9"/>
                <a:gd name="T16" fmla="*/ 13 w 13"/>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5"/>
                  </a:moveTo>
                  <a:lnTo>
                    <a:pt x="9" y="0"/>
                  </a:lnTo>
                  <a:lnTo>
                    <a:pt x="0" y="0"/>
                  </a:lnTo>
                  <a:lnTo>
                    <a:pt x="0" y="9"/>
                  </a:lnTo>
                  <a:lnTo>
                    <a:pt x="9" y="9"/>
                  </a:lnTo>
                  <a:lnTo>
                    <a:pt x="13" y="5"/>
                  </a:lnTo>
                  <a:lnTo>
                    <a:pt x="9" y="9"/>
                  </a:lnTo>
                  <a:lnTo>
                    <a:pt x="13" y="9"/>
                  </a:lnTo>
                  <a:lnTo>
                    <a:pt x="13" y="5"/>
                  </a:lnTo>
                  <a:close/>
                </a:path>
              </a:pathLst>
            </a:custGeom>
            <a:solidFill>
              <a:srgbClr val="FFFFCC"/>
            </a:solidFill>
            <a:ln w="9525">
              <a:noFill/>
              <a:round/>
              <a:headEnd/>
              <a:tailEnd/>
            </a:ln>
          </p:spPr>
          <p:txBody>
            <a:bodyPr/>
            <a:lstStyle/>
            <a:p>
              <a:endParaRPr lang="en-US"/>
            </a:p>
          </p:txBody>
        </p:sp>
        <p:sp>
          <p:nvSpPr>
            <p:cNvPr id="111" name="Freeform 113"/>
            <p:cNvSpPr>
              <a:spLocks/>
            </p:cNvSpPr>
            <p:nvPr/>
          </p:nvSpPr>
          <p:spPr bwMode="auto">
            <a:xfrm>
              <a:off x="466" y="755"/>
              <a:ext cx="9" cy="12"/>
            </a:xfrm>
            <a:custGeom>
              <a:avLst/>
              <a:gdLst>
                <a:gd name="T0" fmla="*/ 7 w 9"/>
                <a:gd name="T1" fmla="*/ 0 h 12"/>
                <a:gd name="T2" fmla="*/ 0 w 9"/>
                <a:gd name="T3" fmla="*/ 3 h 12"/>
                <a:gd name="T4" fmla="*/ 0 w 9"/>
                <a:gd name="T5" fmla="*/ 12 h 12"/>
                <a:gd name="T6" fmla="*/ 9 w 9"/>
                <a:gd name="T7" fmla="*/ 12 h 12"/>
                <a:gd name="T8" fmla="*/ 9 w 9"/>
                <a:gd name="T9" fmla="*/ 3 h 12"/>
                <a:gd name="T10" fmla="*/ 7 w 9"/>
                <a:gd name="T11" fmla="*/ 0 h 12"/>
                <a:gd name="T12" fmla="*/ 0 60000 65536"/>
                <a:gd name="T13" fmla="*/ 0 60000 65536"/>
                <a:gd name="T14" fmla="*/ 0 60000 65536"/>
                <a:gd name="T15" fmla="*/ 0 60000 65536"/>
                <a:gd name="T16" fmla="*/ 0 60000 65536"/>
                <a:gd name="T17" fmla="*/ 0 60000 65536"/>
                <a:gd name="T18" fmla="*/ 0 w 9"/>
                <a:gd name="T19" fmla="*/ 0 h 12"/>
                <a:gd name="T20" fmla="*/ 9 w 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9" h="12">
                  <a:moveTo>
                    <a:pt x="7" y="0"/>
                  </a:moveTo>
                  <a:lnTo>
                    <a:pt x="0" y="3"/>
                  </a:lnTo>
                  <a:lnTo>
                    <a:pt x="0" y="12"/>
                  </a:lnTo>
                  <a:lnTo>
                    <a:pt x="9" y="12"/>
                  </a:lnTo>
                  <a:lnTo>
                    <a:pt x="9" y="3"/>
                  </a:lnTo>
                  <a:lnTo>
                    <a:pt x="7" y="0"/>
                  </a:lnTo>
                  <a:close/>
                </a:path>
              </a:pathLst>
            </a:custGeom>
            <a:solidFill>
              <a:srgbClr val="FFFFCC"/>
            </a:solidFill>
            <a:ln w="9525">
              <a:noFill/>
              <a:round/>
              <a:headEnd/>
              <a:tailEnd/>
            </a:ln>
          </p:spPr>
          <p:txBody>
            <a:bodyPr/>
            <a:lstStyle/>
            <a:p>
              <a:endParaRPr lang="en-US"/>
            </a:p>
          </p:txBody>
        </p:sp>
        <p:sp>
          <p:nvSpPr>
            <p:cNvPr id="112" name="Freeform 114"/>
            <p:cNvSpPr>
              <a:spLocks/>
            </p:cNvSpPr>
            <p:nvPr/>
          </p:nvSpPr>
          <p:spPr bwMode="auto">
            <a:xfrm>
              <a:off x="460" y="744"/>
              <a:ext cx="13" cy="18"/>
            </a:xfrm>
            <a:custGeom>
              <a:avLst/>
              <a:gdLst>
                <a:gd name="T0" fmla="*/ 2 w 13"/>
                <a:gd name="T1" fmla="*/ 0 h 18"/>
                <a:gd name="T2" fmla="*/ 0 w 13"/>
                <a:gd name="T3" fmla="*/ 9 h 18"/>
                <a:gd name="T4" fmla="*/ 9 w 13"/>
                <a:gd name="T5" fmla="*/ 18 h 18"/>
                <a:gd name="T6" fmla="*/ 13 w 13"/>
                <a:gd name="T7" fmla="*/ 11 h 18"/>
                <a:gd name="T8" fmla="*/ 4 w 13"/>
                <a:gd name="T9" fmla="*/ 2 h 18"/>
                <a:gd name="T10" fmla="*/ 2 w 13"/>
                <a:gd name="T11" fmla="*/ 0 h 18"/>
                <a:gd name="T12" fmla="*/ 0 60000 65536"/>
                <a:gd name="T13" fmla="*/ 0 60000 65536"/>
                <a:gd name="T14" fmla="*/ 0 60000 65536"/>
                <a:gd name="T15" fmla="*/ 0 60000 65536"/>
                <a:gd name="T16" fmla="*/ 0 60000 65536"/>
                <a:gd name="T17" fmla="*/ 0 60000 65536"/>
                <a:gd name="T18" fmla="*/ 0 w 13"/>
                <a:gd name="T19" fmla="*/ 0 h 18"/>
                <a:gd name="T20" fmla="*/ 13 w 1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3" h="18">
                  <a:moveTo>
                    <a:pt x="2" y="0"/>
                  </a:moveTo>
                  <a:lnTo>
                    <a:pt x="0" y="9"/>
                  </a:lnTo>
                  <a:lnTo>
                    <a:pt x="9" y="18"/>
                  </a:lnTo>
                  <a:lnTo>
                    <a:pt x="13" y="11"/>
                  </a:lnTo>
                  <a:lnTo>
                    <a:pt x="4" y="2"/>
                  </a:lnTo>
                  <a:lnTo>
                    <a:pt x="2" y="0"/>
                  </a:lnTo>
                  <a:close/>
                </a:path>
              </a:pathLst>
            </a:custGeom>
            <a:solidFill>
              <a:srgbClr val="FFFFCC"/>
            </a:solidFill>
            <a:ln w="9525">
              <a:noFill/>
              <a:round/>
              <a:headEnd/>
              <a:tailEnd/>
            </a:ln>
          </p:spPr>
          <p:txBody>
            <a:bodyPr/>
            <a:lstStyle/>
            <a:p>
              <a:endParaRPr lang="en-US"/>
            </a:p>
          </p:txBody>
        </p:sp>
        <p:sp>
          <p:nvSpPr>
            <p:cNvPr id="113" name="Freeform 115"/>
            <p:cNvSpPr>
              <a:spLocks/>
            </p:cNvSpPr>
            <p:nvPr/>
          </p:nvSpPr>
          <p:spPr bwMode="auto">
            <a:xfrm>
              <a:off x="448" y="744"/>
              <a:ext cx="14" cy="9"/>
            </a:xfrm>
            <a:custGeom>
              <a:avLst/>
              <a:gdLst>
                <a:gd name="T0" fmla="*/ 0 w 14"/>
                <a:gd name="T1" fmla="*/ 5 h 9"/>
                <a:gd name="T2" fmla="*/ 5 w 14"/>
                <a:gd name="T3" fmla="*/ 9 h 9"/>
                <a:gd name="T4" fmla="*/ 14 w 14"/>
                <a:gd name="T5" fmla="*/ 9 h 9"/>
                <a:gd name="T6" fmla="*/ 14 w 14"/>
                <a:gd name="T7" fmla="*/ 0 h 9"/>
                <a:gd name="T8" fmla="*/ 5 w 14"/>
                <a:gd name="T9" fmla="*/ 0 h 9"/>
                <a:gd name="T10" fmla="*/ 0 w 14"/>
                <a:gd name="T11" fmla="*/ 5 h 9"/>
                <a:gd name="T12" fmla="*/ 0 w 14"/>
                <a:gd name="T13" fmla="*/ 5 h 9"/>
                <a:gd name="T14" fmla="*/ 0 w 14"/>
                <a:gd name="T15" fmla="*/ 9 h 9"/>
                <a:gd name="T16" fmla="*/ 5 w 14"/>
                <a:gd name="T17" fmla="*/ 9 h 9"/>
                <a:gd name="T18" fmla="*/ 0 w 14"/>
                <a:gd name="T19" fmla="*/ 5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0" y="5"/>
                  </a:moveTo>
                  <a:lnTo>
                    <a:pt x="5" y="9"/>
                  </a:lnTo>
                  <a:lnTo>
                    <a:pt x="14" y="9"/>
                  </a:lnTo>
                  <a:lnTo>
                    <a:pt x="14" y="0"/>
                  </a:lnTo>
                  <a:lnTo>
                    <a:pt x="5" y="0"/>
                  </a:lnTo>
                  <a:lnTo>
                    <a:pt x="0" y="5"/>
                  </a:lnTo>
                  <a:lnTo>
                    <a:pt x="0" y="9"/>
                  </a:lnTo>
                  <a:lnTo>
                    <a:pt x="5" y="9"/>
                  </a:lnTo>
                  <a:lnTo>
                    <a:pt x="0" y="5"/>
                  </a:lnTo>
                  <a:close/>
                </a:path>
              </a:pathLst>
            </a:custGeom>
            <a:solidFill>
              <a:srgbClr val="FFFFCC"/>
            </a:solidFill>
            <a:ln w="9525">
              <a:noFill/>
              <a:round/>
              <a:headEnd/>
              <a:tailEnd/>
            </a:ln>
          </p:spPr>
          <p:txBody>
            <a:bodyPr/>
            <a:lstStyle/>
            <a:p>
              <a:endParaRPr lang="en-US"/>
            </a:p>
          </p:txBody>
        </p:sp>
        <p:sp>
          <p:nvSpPr>
            <p:cNvPr id="114" name="Freeform 116"/>
            <p:cNvSpPr>
              <a:spLocks/>
            </p:cNvSpPr>
            <p:nvPr/>
          </p:nvSpPr>
          <p:spPr bwMode="auto">
            <a:xfrm>
              <a:off x="448" y="735"/>
              <a:ext cx="9" cy="14"/>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 name="T12" fmla="*/ 5 w 9"/>
                <a:gd name="T13" fmla="*/ 0 h 14"/>
                <a:gd name="T14" fmla="*/ 0 w 9"/>
                <a:gd name="T15" fmla="*/ 0 h 14"/>
                <a:gd name="T16" fmla="*/ 0 w 9"/>
                <a:gd name="T17" fmla="*/ 5 h 14"/>
                <a:gd name="T18" fmla="*/ 5 w 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4"/>
                <a:gd name="T32" fmla="*/ 9 w 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4">
                  <a:moveTo>
                    <a:pt x="5" y="0"/>
                  </a:moveTo>
                  <a:lnTo>
                    <a:pt x="0" y="5"/>
                  </a:lnTo>
                  <a:lnTo>
                    <a:pt x="0" y="14"/>
                  </a:lnTo>
                  <a:lnTo>
                    <a:pt x="9" y="14"/>
                  </a:lnTo>
                  <a:lnTo>
                    <a:pt x="9" y="5"/>
                  </a:lnTo>
                  <a:lnTo>
                    <a:pt x="5" y="0"/>
                  </a:lnTo>
                  <a:lnTo>
                    <a:pt x="0" y="0"/>
                  </a:lnTo>
                  <a:lnTo>
                    <a:pt x="0" y="5"/>
                  </a:lnTo>
                  <a:lnTo>
                    <a:pt x="5" y="0"/>
                  </a:lnTo>
                  <a:close/>
                </a:path>
              </a:pathLst>
            </a:custGeom>
            <a:solidFill>
              <a:srgbClr val="FFFFCC"/>
            </a:solidFill>
            <a:ln w="9525">
              <a:noFill/>
              <a:round/>
              <a:headEnd/>
              <a:tailEnd/>
            </a:ln>
          </p:spPr>
          <p:txBody>
            <a:bodyPr/>
            <a:lstStyle/>
            <a:p>
              <a:endParaRPr lang="en-US"/>
            </a:p>
          </p:txBody>
        </p:sp>
        <p:sp>
          <p:nvSpPr>
            <p:cNvPr id="115" name="Freeform 117"/>
            <p:cNvSpPr>
              <a:spLocks/>
            </p:cNvSpPr>
            <p:nvPr/>
          </p:nvSpPr>
          <p:spPr bwMode="auto">
            <a:xfrm>
              <a:off x="453" y="735"/>
              <a:ext cx="13" cy="9"/>
            </a:xfrm>
            <a:custGeom>
              <a:avLst/>
              <a:gdLst>
                <a:gd name="T0" fmla="*/ 13 w 13"/>
                <a:gd name="T1" fmla="*/ 5 h 9"/>
                <a:gd name="T2" fmla="*/ 9 w 13"/>
                <a:gd name="T3" fmla="*/ 0 h 9"/>
                <a:gd name="T4" fmla="*/ 0 w 13"/>
                <a:gd name="T5" fmla="*/ 0 h 9"/>
                <a:gd name="T6" fmla="*/ 0 w 13"/>
                <a:gd name="T7" fmla="*/ 9 h 9"/>
                <a:gd name="T8" fmla="*/ 9 w 13"/>
                <a:gd name="T9" fmla="*/ 9 h 9"/>
                <a:gd name="T10" fmla="*/ 13 w 13"/>
                <a:gd name="T11" fmla="*/ 5 h 9"/>
                <a:gd name="T12" fmla="*/ 9 w 13"/>
                <a:gd name="T13" fmla="*/ 9 h 9"/>
                <a:gd name="T14" fmla="*/ 13 w 13"/>
                <a:gd name="T15" fmla="*/ 9 h 9"/>
                <a:gd name="T16" fmla="*/ 13 w 13"/>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5"/>
                  </a:moveTo>
                  <a:lnTo>
                    <a:pt x="9" y="0"/>
                  </a:lnTo>
                  <a:lnTo>
                    <a:pt x="0" y="0"/>
                  </a:lnTo>
                  <a:lnTo>
                    <a:pt x="0" y="9"/>
                  </a:lnTo>
                  <a:lnTo>
                    <a:pt x="9" y="9"/>
                  </a:lnTo>
                  <a:lnTo>
                    <a:pt x="13" y="5"/>
                  </a:lnTo>
                  <a:lnTo>
                    <a:pt x="9" y="9"/>
                  </a:lnTo>
                  <a:lnTo>
                    <a:pt x="13" y="9"/>
                  </a:lnTo>
                  <a:lnTo>
                    <a:pt x="13" y="5"/>
                  </a:lnTo>
                  <a:close/>
                </a:path>
              </a:pathLst>
            </a:custGeom>
            <a:solidFill>
              <a:srgbClr val="FFFFCC"/>
            </a:solidFill>
            <a:ln w="9525">
              <a:noFill/>
              <a:round/>
              <a:headEnd/>
              <a:tailEnd/>
            </a:ln>
          </p:spPr>
          <p:txBody>
            <a:bodyPr/>
            <a:lstStyle/>
            <a:p>
              <a:endParaRPr lang="en-US"/>
            </a:p>
          </p:txBody>
        </p:sp>
        <p:sp>
          <p:nvSpPr>
            <p:cNvPr id="116" name="Freeform 118"/>
            <p:cNvSpPr>
              <a:spLocks/>
            </p:cNvSpPr>
            <p:nvPr/>
          </p:nvSpPr>
          <p:spPr bwMode="auto">
            <a:xfrm>
              <a:off x="457" y="726"/>
              <a:ext cx="9" cy="14"/>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 name="T12" fmla="*/ 5 w 9"/>
                <a:gd name="T13" fmla="*/ 0 h 14"/>
                <a:gd name="T14" fmla="*/ 0 w 9"/>
                <a:gd name="T15" fmla="*/ 0 h 14"/>
                <a:gd name="T16" fmla="*/ 0 w 9"/>
                <a:gd name="T17" fmla="*/ 5 h 14"/>
                <a:gd name="T18" fmla="*/ 5 w 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4"/>
                <a:gd name="T32" fmla="*/ 9 w 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4">
                  <a:moveTo>
                    <a:pt x="5" y="0"/>
                  </a:moveTo>
                  <a:lnTo>
                    <a:pt x="0" y="5"/>
                  </a:lnTo>
                  <a:lnTo>
                    <a:pt x="0" y="14"/>
                  </a:lnTo>
                  <a:lnTo>
                    <a:pt x="9" y="14"/>
                  </a:lnTo>
                  <a:lnTo>
                    <a:pt x="9" y="5"/>
                  </a:lnTo>
                  <a:lnTo>
                    <a:pt x="5" y="0"/>
                  </a:lnTo>
                  <a:lnTo>
                    <a:pt x="0" y="0"/>
                  </a:lnTo>
                  <a:lnTo>
                    <a:pt x="0" y="5"/>
                  </a:lnTo>
                  <a:lnTo>
                    <a:pt x="5" y="0"/>
                  </a:lnTo>
                  <a:close/>
                </a:path>
              </a:pathLst>
            </a:custGeom>
            <a:solidFill>
              <a:srgbClr val="FFFFCC"/>
            </a:solidFill>
            <a:ln w="9525">
              <a:noFill/>
              <a:round/>
              <a:headEnd/>
              <a:tailEnd/>
            </a:ln>
          </p:spPr>
          <p:txBody>
            <a:bodyPr/>
            <a:lstStyle/>
            <a:p>
              <a:endParaRPr lang="en-US"/>
            </a:p>
          </p:txBody>
        </p:sp>
        <p:sp>
          <p:nvSpPr>
            <p:cNvPr id="117" name="Freeform 119"/>
            <p:cNvSpPr>
              <a:spLocks/>
            </p:cNvSpPr>
            <p:nvPr/>
          </p:nvSpPr>
          <p:spPr bwMode="auto">
            <a:xfrm>
              <a:off x="462" y="726"/>
              <a:ext cx="13" cy="9"/>
            </a:xfrm>
            <a:custGeom>
              <a:avLst/>
              <a:gdLst>
                <a:gd name="T0" fmla="*/ 13 w 13"/>
                <a:gd name="T1" fmla="*/ 5 h 9"/>
                <a:gd name="T2" fmla="*/ 9 w 13"/>
                <a:gd name="T3" fmla="*/ 0 h 9"/>
                <a:gd name="T4" fmla="*/ 0 w 13"/>
                <a:gd name="T5" fmla="*/ 0 h 9"/>
                <a:gd name="T6" fmla="*/ 0 w 13"/>
                <a:gd name="T7" fmla="*/ 9 h 9"/>
                <a:gd name="T8" fmla="*/ 9 w 13"/>
                <a:gd name="T9" fmla="*/ 9 h 9"/>
                <a:gd name="T10" fmla="*/ 13 w 13"/>
                <a:gd name="T11" fmla="*/ 5 h 9"/>
                <a:gd name="T12" fmla="*/ 9 w 13"/>
                <a:gd name="T13" fmla="*/ 9 h 9"/>
                <a:gd name="T14" fmla="*/ 13 w 13"/>
                <a:gd name="T15" fmla="*/ 9 h 9"/>
                <a:gd name="T16" fmla="*/ 13 w 13"/>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5"/>
                  </a:moveTo>
                  <a:lnTo>
                    <a:pt x="9" y="0"/>
                  </a:lnTo>
                  <a:lnTo>
                    <a:pt x="0" y="0"/>
                  </a:lnTo>
                  <a:lnTo>
                    <a:pt x="0" y="9"/>
                  </a:lnTo>
                  <a:lnTo>
                    <a:pt x="9" y="9"/>
                  </a:lnTo>
                  <a:lnTo>
                    <a:pt x="13" y="5"/>
                  </a:lnTo>
                  <a:lnTo>
                    <a:pt x="9" y="9"/>
                  </a:lnTo>
                  <a:lnTo>
                    <a:pt x="13" y="9"/>
                  </a:lnTo>
                  <a:lnTo>
                    <a:pt x="13" y="5"/>
                  </a:lnTo>
                  <a:close/>
                </a:path>
              </a:pathLst>
            </a:custGeom>
            <a:solidFill>
              <a:srgbClr val="FFFFCC"/>
            </a:solidFill>
            <a:ln w="9525">
              <a:noFill/>
              <a:round/>
              <a:headEnd/>
              <a:tailEnd/>
            </a:ln>
          </p:spPr>
          <p:txBody>
            <a:bodyPr/>
            <a:lstStyle/>
            <a:p>
              <a:endParaRPr lang="en-US"/>
            </a:p>
          </p:txBody>
        </p:sp>
        <p:sp>
          <p:nvSpPr>
            <p:cNvPr id="118" name="Freeform 120"/>
            <p:cNvSpPr>
              <a:spLocks/>
            </p:cNvSpPr>
            <p:nvPr/>
          </p:nvSpPr>
          <p:spPr bwMode="auto">
            <a:xfrm>
              <a:off x="466" y="724"/>
              <a:ext cx="9" cy="7"/>
            </a:xfrm>
            <a:custGeom>
              <a:avLst/>
              <a:gdLst>
                <a:gd name="T0" fmla="*/ 9 w 9"/>
                <a:gd name="T1" fmla="*/ 0 h 7"/>
                <a:gd name="T2" fmla="*/ 0 w 9"/>
                <a:gd name="T3" fmla="*/ 0 h 7"/>
                <a:gd name="T4" fmla="*/ 0 w 9"/>
                <a:gd name="T5" fmla="*/ 7 h 7"/>
                <a:gd name="T6" fmla="*/ 9 w 9"/>
                <a:gd name="T7" fmla="*/ 7 h 7"/>
                <a:gd name="T8" fmla="*/ 9 w 9"/>
                <a:gd name="T9" fmla="*/ 0 h 7"/>
                <a:gd name="T10" fmla="*/ 9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9" y="0"/>
                  </a:moveTo>
                  <a:lnTo>
                    <a:pt x="0" y="0"/>
                  </a:lnTo>
                  <a:lnTo>
                    <a:pt x="0" y="7"/>
                  </a:lnTo>
                  <a:lnTo>
                    <a:pt x="9" y="7"/>
                  </a:lnTo>
                  <a:lnTo>
                    <a:pt x="9" y="0"/>
                  </a:lnTo>
                  <a:close/>
                </a:path>
              </a:pathLst>
            </a:custGeom>
            <a:solidFill>
              <a:srgbClr val="FFFFCC"/>
            </a:solidFill>
            <a:ln w="9525">
              <a:noFill/>
              <a:round/>
              <a:headEnd/>
              <a:tailEnd/>
            </a:ln>
          </p:spPr>
          <p:txBody>
            <a:bodyPr/>
            <a:lstStyle/>
            <a:p>
              <a:endParaRPr lang="en-US"/>
            </a:p>
          </p:txBody>
        </p:sp>
        <p:sp>
          <p:nvSpPr>
            <p:cNvPr id="119" name="Freeform 121"/>
            <p:cNvSpPr>
              <a:spLocks/>
            </p:cNvSpPr>
            <p:nvPr/>
          </p:nvSpPr>
          <p:spPr bwMode="auto">
            <a:xfrm>
              <a:off x="466" y="715"/>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20" name="Freeform 122"/>
            <p:cNvSpPr>
              <a:spLocks/>
            </p:cNvSpPr>
            <p:nvPr/>
          </p:nvSpPr>
          <p:spPr bwMode="auto">
            <a:xfrm>
              <a:off x="466" y="706"/>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21" name="Freeform 123"/>
            <p:cNvSpPr>
              <a:spLocks/>
            </p:cNvSpPr>
            <p:nvPr/>
          </p:nvSpPr>
          <p:spPr bwMode="auto">
            <a:xfrm>
              <a:off x="466" y="693"/>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9 w 9"/>
                <a:gd name="T13" fmla="*/ 4 h 13"/>
                <a:gd name="T14" fmla="*/ 9 w 9"/>
                <a:gd name="T15" fmla="*/ 0 h 13"/>
                <a:gd name="T16" fmla="*/ 5 w 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5" y="0"/>
                  </a:moveTo>
                  <a:lnTo>
                    <a:pt x="0" y="4"/>
                  </a:lnTo>
                  <a:lnTo>
                    <a:pt x="0" y="13"/>
                  </a:lnTo>
                  <a:lnTo>
                    <a:pt x="9" y="13"/>
                  </a:lnTo>
                  <a:lnTo>
                    <a:pt x="9" y="4"/>
                  </a:lnTo>
                  <a:lnTo>
                    <a:pt x="5" y="0"/>
                  </a:lnTo>
                  <a:lnTo>
                    <a:pt x="9" y="4"/>
                  </a:lnTo>
                  <a:lnTo>
                    <a:pt x="9" y="0"/>
                  </a:lnTo>
                  <a:lnTo>
                    <a:pt x="5" y="0"/>
                  </a:lnTo>
                  <a:close/>
                </a:path>
              </a:pathLst>
            </a:custGeom>
            <a:solidFill>
              <a:srgbClr val="FFFFCC"/>
            </a:solidFill>
            <a:ln w="9525">
              <a:noFill/>
              <a:round/>
              <a:headEnd/>
              <a:tailEnd/>
            </a:ln>
          </p:spPr>
          <p:txBody>
            <a:bodyPr/>
            <a:lstStyle/>
            <a:p>
              <a:endParaRPr lang="en-US"/>
            </a:p>
          </p:txBody>
        </p:sp>
        <p:sp>
          <p:nvSpPr>
            <p:cNvPr id="122" name="Freeform 124"/>
            <p:cNvSpPr>
              <a:spLocks/>
            </p:cNvSpPr>
            <p:nvPr/>
          </p:nvSpPr>
          <p:spPr bwMode="auto">
            <a:xfrm>
              <a:off x="457" y="693"/>
              <a:ext cx="14" cy="9"/>
            </a:xfrm>
            <a:custGeom>
              <a:avLst/>
              <a:gdLst>
                <a:gd name="T0" fmla="*/ 0 w 14"/>
                <a:gd name="T1" fmla="*/ 4 h 9"/>
                <a:gd name="T2" fmla="*/ 5 w 14"/>
                <a:gd name="T3" fmla="*/ 9 h 9"/>
                <a:gd name="T4" fmla="*/ 14 w 14"/>
                <a:gd name="T5" fmla="*/ 9 h 9"/>
                <a:gd name="T6" fmla="*/ 14 w 14"/>
                <a:gd name="T7" fmla="*/ 0 h 9"/>
                <a:gd name="T8" fmla="*/ 5 w 14"/>
                <a:gd name="T9" fmla="*/ 0 h 9"/>
                <a:gd name="T10" fmla="*/ 0 w 14"/>
                <a:gd name="T11" fmla="*/ 4 h 9"/>
                <a:gd name="T12" fmla="*/ 0 w 14"/>
                <a:gd name="T13" fmla="*/ 4 h 9"/>
                <a:gd name="T14" fmla="*/ 0 w 14"/>
                <a:gd name="T15" fmla="*/ 9 h 9"/>
                <a:gd name="T16" fmla="*/ 5 w 14"/>
                <a:gd name="T17" fmla="*/ 9 h 9"/>
                <a:gd name="T18" fmla="*/ 0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0" y="4"/>
                  </a:moveTo>
                  <a:lnTo>
                    <a:pt x="5" y="9"/>
                  </a:lnTo>
                  <a:lnTo>
                    <a:pt x="14" y="9"/>
                  </a:lnTo>
                  <a:lnTo>
                    <a:pt x="14" y="0"/>
                  </a:lnTo>
                  <a:lnTo>
                    <a:pt x="5" y="0"/>
                  </a:lnTo>
                  <a:lnTo>
                    <a:pt x="0" y="4"/>
                  </a:lnTo>
                  <a:lnTo>
                    <a:pt x="0" y="9"/>
                  </a:lnTo>
                  <a:lnTo>
                    <a:pt x="5" y="9"/>
                  </a:lnTo>
                  <a:lnTo>
                    <a:pt x="0" y="4"/>
                  </a:lnTo>
                  <a:close/>
                </a:path>
              </a:pathLst>
            </a:custGeom>
            <a:solidFill>
              <a:srgbClr val="FFFFCC"/>
            </a:solidFill>
            <a:ln w="9525">
              <a:noFill/>
              <a:round/>
              <a:headEnd/>
              <a:tailEnd/>
            </a:ln>
          </p:spPr>
          <p:txBody>
            <a:bodyPr/>
            <a:lstStyle/>
            <a:p>
              <a:endParaRPr lang="en-US"/>
            </a:p>
          </p:txBody>
        </p:sp>
        <p:sp>
          <p:nvSpPr>
            <p:cNvPr id="123" name="Freeform 125"/>
            <p:cNvSpPr>
              <a:spLocks/>
            </p:cNvSpPr>
            <p:nvPr/>
          </p:nvSpPr>
          <p:spPr bwMode="auto">
            <a:xfrm>
              <a:off x="457" y="684"/>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5 w 9"/>
                <a:gd name="T13" fmla="*/ 0 h 13"/>
                <a:gd name="T14" fmla="*/ 0 w 9"/>
                <a:gd name="T15" fmla="*/ 0 h 13"/>
                <a:gd name="T16" fmla="*/ 0 w 9"/>
                <a:gd name="T17" fmla="*/ 4 h 13"/>
                <a:gd name="T18" fmla="*/ 5 w 9"/>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5" y="0"/>
                  </a:moveTo>
                  <a:lnTo>
                    <a:pt x="0" y="4"/>
                  </a:lnTo>
                  <a:lnTo>
                    <a:pt x="0" y="13"/>
                  </a:lnTo>
                  <a:lnTo>
                    <a:pt x="9" y="13"/>
                  </a:lnTo>
                  <a:lnTo>
                    <a:pt x="9" y="4"/>
                  </a:lnTo>
                  <a:lnTo>
                    <a:pt x="5" y="0"/>
                  </a:lnTo>
                  <a:lnTo>
                    <a:pt x="0" y="0"/>
                  </a:lnTo>
                  <a:lnTo>
                    <a:pt x="0" y="4"/>
                  </a:lnTo>
                  <a:lnTo>
                    <a:pt x="5" y="0"/>
                  </a:lnTo>
                  <a:close/>
                </a:path>
              </a:pathLst>
            </a:custGeom>
            <a:solidFill>
              <a:srgbClr val="FFFFCC"/>
            </a:solidFill>
            <a:ln w="9525">
              <a:noFill/>
              <a:round/>
              <a:headEnd/>
              <a:tailEnd/>
            </a:ln>
          </p:spPr>
          <p:txBody>
            <a:bodyPr/>
            <a:lstStyle/>
            <a:p>
              <a:endParaRPr lang="en-US"/>
            </a:p>
          </p:txBody>
        </p:sp>
        <p:sp>
          <p:nvSpPr>
            <p:cNvPr id="124" name="Freeform 126"/>
            <p:cNvSpPr>
              <a:spLocks/>
            </p:cNvSpPr>
            <p:nvPr/>
          </p:nvSpPr>
          <p:spPr bwMode="auto">
            <a:xfrm>
              <a:off x="462" y="684"/>
              <a:ext cx="9" cy="9"/>
            </a:xfrm>
            <a:custGeom>
              <a:avLst/>
              <a:gdLst>
                <a:gd name="T0" fmla="*/ 9 w 9"/>
                <a:gd name="T1" fmla="*/ 0 h 9"/>
                <a:gd name="T2" fmla="*/ 9 w 9"/>
                <a:gd name="T3" fmla="*/ 0 h 9"/>
                <a:gd name="T4" fmla="*/ 0 w 9"/>
                <a:gd name="T5" fmla="*/ 0 h 9"/>
                <a:gd name="T6" fmla="*/ 0 w 9"/>
                <a:gd name="T7" fmla="*/ 9 h 9"/>
                <a:gd name="T8" fmla="*/ 9 w 9"/>
                <a:gd name="T9" fmla="*/ 9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9" y="0"/>
                  </a:ln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25" name="Freeform 127"/>
            <p:cNvSpPr>
              <a:spLocks/>
            </p:cNvSpPr>
            <p:nvPr/>
          </p:nvSpPr>
          <p:spPr bwMode="auto">
            <a:xfrm>
              <a:off x="462" y="684"/>
              <a:ext cx="9" cy="9"/>
            </a:xfrm>
            <a:custGeom>
              <a:avLst/>
              <a:gdLst>
                <a:gd name="T0" fmla="*/ 0 w 9"/>
                <a:gd name="T1" fmla="*/ 9 h 9"/>
                <a:gd name="T2" fmla="*/ 0 w 9"/>
                <a:gd name="T3" fmla="*/ 9 h 9"/>
                <a:gd name="T4" fmla="*/ 9 w 9"/>
                <a:gd name="T5" fmla="*/ 9 h 9"/>
                <a:gd name="T6" fmla="*/ 9 w 9"/>
                <a:gd name="T7" fmla="*/ 0 h 9"/>
                <a:gd name="T8" fmla="*/ 0 w 9"/>
                <a:gd name="T9" fmla="*/ 0 h 9"/>
                <a:gd name="T10" fmla="*/ 0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9"/>
                  </a:moveTo>
                  <a:lnTo>
                    <a:pt x="0" y="9"/>
                  </a:lnTo>
                  <a:lnTo>
                    <a:pt x="9" y="9"/>
                  </a:lnTo>
                  <a:lnTo>
                    <a:pt x="9" y="0"/>
                  </a:lnTo>
                  <a:lnTo>
                    <a:pt x="0" y="0"/>
                  </a:lnTo>
                  <a:lnTo>
                    <a:pt x="0" y="9"/>
                  </a:lnTo>
                  <a:close/>
                </a:path>
              </a:pathLst>
            </a:custGeom>
            <a:solidFill>
              <a:srgbClr val="FFFFCC"/>
            </a:solidFill>
            <a:ln w="9525">
              <a:noFill/>
              <a:round/>
              <a:headEnd/>
              <a:tailEnd/>
            </a:ln>
          </p:spPr>
          <p:txBody>
            <a:bodyPr/>
            <a:lstStyle/>
            <a:p>
              <a:endParaRPr lang="en-US"/>
            </a:p>
          </p:txBody>
        </p:sp>
        <p:sp>
          <p:nvSpPr>
            <p:cNvPr id="126" name="Freeform 128"/>
            <p:cNvSpPr>
              <a:spLocks/>
            </p:cNvSpPr>
            <p:nvPr/>
          </p:nvSpPr>
          <p:spPr bwMode="auto">
            <a:xfrm>
              <a:off x="462" y="684"/>
              <a:ext cx="13" cy="9"/>
            </a:xfrm>
            <a:custGeom>
              <a:avLst/>
              <a:gdLst>
                <a:gd name="T0" fmla="*/ 13 w 13"/>
                <a:gd name="T1" fmla="*/ 4 h 9"/>
                <a:gd name="T2" fmla="*/ 9 w 13"/>
                <a:gd name="T3" fmla="*/ 0 h 9"/>
                <a:gd name="T4" fmla="*/ 0 w 13"/>
                <a:gd name="T5" fmla="*/ 0 h 9"/>
                <a:gd name="T6" fmla="*/ 0 w 13"/>
                <a:gd name="T7" fmla="*/ 9 h 9"/>
                <a:gd name="T8" fmla="*/ 9 w 13"/>
                <a:gd name="T9" fmla="*/ 9 h 9"/>
                <a:gd name="T10" fmla="*/ 13 w 13"/>
                <a:gd name="T11" fmla="*/ 4 h 9"/>
                <a:gd name="T12" fmla="*/ 9 w 13"/>
                <a:gd name="T13" fmla="*/ 9 h 9"/>
                <a:gd name="T14" fmla="*/ 13 w 13"/>
                <a:gd name="T15" fmla="*/ 9 h 9"/>
                <a:gd name="T16" fmla="*/ 13 w 13"/>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4"/>
                  </a:moveTo>
                  <a:lnTo>
                    <a:pt x="9" y="0"/>
                  </a:lnTo>
                  <a:lnTo>
                    <a:pt x="0" y="0"/>
                  </a:lnTo>
                  <a:lnTo>
                    <a:pt x="0" y="9"/>
                  </a:lnTo>
                  <a:lnTo>
                    <a:pt x="9" y="9"/>
                  </a:lnTo>
                  <a:lnTo>
                    <a:pt x="13" y="4"/>
                  </a:lnTo>
                  <a:lnTo>
                    <a:pt x="9" y="9"/>
                  </a:lnTo>
                  <a:lnTo>
                    <a:pt x="13" y="9"/>
                  </a:lnTo>
                  <a:lnTo>
                    <a:pt x="13" y="4"/>
                  </a:lnTo>
                  <a:close/>
                </a:path>
              </a:pathLst>
            </a:custGeom>
            <a:solidFill>
              <a:srgbClr val="FFFFCC"/>
            </a:solidFill>
            <a:ln w="9525">
              <a:noFill/>
              <a:round/>
              <a:headEnd/>
              <a:tailEnd/>
            </a:ln>
          </p:spPr>
          <p:txBody>
            <a:bodyPr/>
            <a:lstStyle/>
            <a:p>
              <a:endParaRPr lang="en-US"/>
            </a:p>
          </p:txBody>
        </p:sp>
        <p:sp>
          <p:nvSpPr>
            <p:cNvPr id="127" name="Freeform 129"/>
            <p:cNvSpPr>
              <a:spLocks/>
            </p:cNvSpPr>
            <p:nvPr/>
          </p:nvSpPr>
          <p:spPr bwMode="auto">
            <a:xfrm>
              <a:off x="466" y="675"/>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9 w 9"/>
                <a:gd name="T13" fmla="*/ 4 h 13"/>
                <a:gd name="T14" fmla="*/ 9 w 9"/>
                <a:gd name="T15" fmla="*/ 0 h 13"/>
                <a:gd name="T16" fmla="*/ 5 w 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5" y="0"/>
                  </a:moveTo>
                  <a:lnTo>
                    <a:pt x="0" y="4"/>
                  </a:lnTo>
                  <a:lnTo>
                    <a:pt x="0" y="13"/>
                  </a:lnTo>
                  <a:lnTo>
                    <a:pt x="9" y="13"/>
                  </a:lnTo>
                  <a:lnTo>
                    <a:pt x="9" y="4"/>
                  </a:lnTo>
                  <a:lnTo>
                    <a:pt x="5" y="0"/>
                  </a:lnTo>
                  <a:lnTo>
                    <a:pt x="9" y="4"/>
                  </a:lnTo>
                  <a:lnTo>
                    <a:pt x="9" y="0"/>
                  </a:lnTo>
                  <a:lnTo>
                    <a:pt x="5" y="0"/>
                  </a:lnTo>
                  <a:close/>
                </a:path>
              </a:pathLst>
            </a:custGeom>
            <a:solidFill>
              <a:srgbClr val="FFFFCC"/>
            </a:solidFill>
            <a:ln w="9525">
              <a:noFill/>
              <a:round/>
              <a:headEnd/>
              <a:tailEnd/>
            </a:ln>
          </p:spPr>
          <p:txBody>
            <a:bodyPr/>
            <a:lstStyle/>
            <a:p>
              <a:endParaRPr lang="en-US"/>
            </a:p>
          </p:txBody>
        </p:sp>
        <p:sp>
          <p:nvSpPr>
            <p:cNvPr id="128" name="Freeform 130"/>
            <p:cNvSpPr>
              <a:spLocks/>
            </p:cNvSpPr>
            <p:nvPr/>
          </p:nvSpPr>
          <p:spPr bwMode="auto">
            <a:xfrm>
              <a:off x="457" y="675"/>
              <a:ext cx="14" cy="9"/>
            </a:xfrm>
            <a:custGeom>
              <a:avLst/>
              <a:gdLst>
                <a:gd name="T0" fmla="*/ 0 w 14"/>
                <a:gd name="T1" fmla="*/ 4 h 9"/>
                <a:gd name="T2" fmla="*/ 5 w 14"/>
                <a:gd name="T3" fmla="*/ 9 h 9"/>
                <a:gd name="T4" fmla="*/ 14 w 14"/>
                <a:gd name="T5" fmla="*/ 9 h 9"/>
                <a:gd name="T6" fmla="*/ 14 w 14"/>
                <a:gd name="T7" fmla="*/ 0 h 9"/>
                <a:gd name="T8" fmla="*/ 5 w 14"/>
                <a:gd name="T9" fmla="*/ 0 h 9"/>
                <a:gd name="T10" fmla="*/ 0 w 14"/>
                <a:gd name="T11" fmla="*/ 4 h 9"/>
                <a:gd name="T12" fmla="*/ 0 w 14"/>
                <a:gd name="T13" fmla="*/ 4 h 9"/>
                <a:gd name="T14" fmla="*/ 0 w 14"/>
                <a:gd name="T15" fmla="*/ 9 h 9"/>
                <a:gd name="T16" fmla="*/ 5 w 14"/>
                <a:gd name="T17" fmla="*/ 9 h 9"/>
                <a:gd name="T18" fmla="*/ 0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0" y="4"/>
                  </a:moveTo>
                  <a:lnTo>
                    <a:pt x="5" y="9"/>
                  </a:lnTo>
                  <a:lnTo>
                    <a:pt x="14" y="9"/>
                  </a:lnTo>
                  <a:lnTo>
                    <a:pt x="14" y="0"/>
                  </a:lnTo>
                  <a:lnTo>
                    <a:pt x="5" y="0"/>
                  </a:lnTo>
                  <a:lnTo>
                    <a:pt x="0" y="4"/>
                  </a:lnTo>
                  <a:lnTo>
                    <a:pt x="0" y="9"/>
                  </a:lnTo>
                  <a:lnTo>
                    <a:pt x="5" y="9"/>
                  </a:lnTo>
                  <a:lnTo>
                    <a:pt x="0" y="4"/>
                  </a:lnTo>
                  <a:close/>
                </a:path>
              </a:pathLst>
            </a:custGeom>
            <a:solidFill>
              <a:srgbClr val="FFFFCC"/>
            </a:solidFill>
            <a:ln w="9525">
              <a:noFill/>
              <a:round/>
              <a:headEnd/>
              <a:tailEnd/>
            </a:ln>
          </p:spPr>
          <p:txBody>
            <a:bodyPr/>
            <a:lstStyle/>
            <a:p>
              <a:endParaRPr lang="en-US"/>
            </a:p>
          </p:txBody>
        </p:sp>
        <p:sp>
          <p:nvSpPr>
            <p:cNvPr id="129" name="Freeform 131"/>
            <p:cNvSpPr>
              <a:spLocks/>
            </p:cNvSpPr>
            <p:nvPr/>
          </p:nvSpPr>
          <p:spPr bwMode="auto">
            <a:xfrm>
              <a:off x="457" y="670"/>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30" name="Freeform 132"/>
            <p:cNvSpPr>
              <a:spLocks/>
            </p:cNvSpPr>
            <p:nvPr/>
          </p:nvSpPr>
          <p:spPr bwMode="auto">
            <a:xfrm>
              <a:off x="457" y="661"/>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31" name="Freeform 133"/>
            <p:cNvSpPr>
              <a:spLocks/>
            </p:cNvSpPr>
            <p:nvPr/>
          </p:nvSpPr>
          <p:spPr bwMode="auto">
            <a:xfrm>
              <a:off x="457" y="652"/>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32" name="Freeform 134"/>
            <p:cNvSpPr>
              <a:spLocks/>
            </p:cNvSpPr>
            <p:nvPr/>
          </p:nvSpPr>
          <p:spPr bwMode="auto">
            <a:xfrm>
              <a:off x="457" y="643"/>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33" name="Freeform 135"/>
            <p:cNvSpPr>
              <a:spLocks/>
            </p:cNvSpPr>
            <p:nvPr/>
          </p:nvSpPr>
          <p:spPr bwMode="auto">
            <a:xfrm>
              <a:off x="457" y="630"/>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9 w 9"/>
                <a:gd name="T13" fmla="*/ 4 h 13"/>
                <a:gd name="T14" fmla="*/ 9 w 9"/>
                <a:gd name="T15" fmla="*/ 0 h 13"/>
                <a:gd name="T16" fmla="*/ 5 w 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5" y="0"/>
                  </a:moveTo>
                  <a:lnTo>
                    <a:pt x="0" y="4"/>
                  </a:lnTo>
                  <a:lnTo>
                    <a:pt x="0" y="13"/>
                  </a:lnTo>
                  <a:lnTo>
                    <a:pt x="9" y="13"/>
                  </a:lnTo>
                  <a:lnTo>
                    <a:pt x="9" y="4"/>
                  </a:lnTo>
                  <a:lnTo>
                    <a:pt x="5" y="0"/>
                  </a:lnTo>
                  <a:lnTo>
                    <a:pt x="9" y="4"/>
                  </a:lnTo>
                  <a:lnTo>
                    <a:pt x="9" y="0"/>
                  </a:lnTo>
                  <a:lnTo>
                    <a:pt x="5" y="0"/>
                  </a:lnTo>
                  <a:close/>
                </a:path>
              </a:pathLst>
            </a:custGeom>
            <a:solidFill>
              <a:srgbClr val="FFFFCC"/>
            </a:solidFill>
            <a:ln w="9525">
              <a:noFill/>
              <a:round/>
              <a:headEnd/>
              <a:tailEnd/>
            </a:ln>
          </p:spPr>
          <p:txBody>
            <a:bodyPr/>
            <a:lstStyle/>
            <a:p>
              <a:endParaRPr lang="en-US"/>
            </a:p>
          </p:txBody>
        </p:sp>
        <p:sp>
          <p:nvSpPr>
            <p:cNvPr id="134" name="Freeform 136"/>
            <p:cNvSpPr>
              <a:spLocks/>
            </p:cNvSpPr>
            <p:nvPr/>
          </p:nvSpPr>
          <p:spPr bwMode="auto">
            <a:xfrm>
              <a:off x="448" y="630"/>
              <a:ext cx="14" cy="9"/>
            </a:xfrm>
            <a:custGeom>
              <a:avLst/>
              <a:gdLst>
                <a:gd name="T0" fmla="*/ 0 w 14"/>
                <a:gd name="T1" fmla="*/ 4 h 9"/>
                <a:gd name="T2" fmla="*/ 5 w 14"/>
                <a:gd name="T3" fmla="*/ 9 h 9"/>
                <a:gd name="T4" fmla="*/ 14 w 14"/>
                <a:gd name="T5" fmla="*/ 9 h 9"/>
                <a:gd name="T6" fmla="*/ 14 w 14"/>
                <a:gd name="T7" fmla="*/ 0 h 9"/>
                <a:gd name="T8" fmla="*/ 5 w 14"/>
                <a:gd name="T9" fmla="*/ 0 h 9"/>
                <a:gd name="T10" fmla="*/ 0 w 14"/>
                <a:gd name="T11" fmla="*/ 4 h 9"/>
                <a:gd name="T12" fmla="*/ 0 w 14"/>
                <a:gd name="T13" fmla="*/ 4 h 9"/>
                <a:gd name="T14" fmla="*/ 0 w 14"/>
                <a:gd name="T15" fmla="*/ 9 h 9"/>
                <a:gd name="T16" fmla="*/ 5 w 14"/>
                <a:gd name="T17" fmla="*/ 9 h 9"/>
                <a:gd name="T18" fmla="*/ 0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0" y="4"/>
                  </a:moveTo>
                  <a:lnTo>
                    <a:pt x="5" y="9"/>
                  </a:lnTo>
                  <a:lnTo>
                    <a:pt x="14" y="9"/>
                  </a:lnTo>
                  <a:lnTo>
                    <a:pt x="14" y="0"/>
                  </a:lnTo>
                  <a:lnTo>
                    <a:pt x="5" y="0"/>
                  </a:lnTo>
                  <a:lnTo>
                    <a:pt x="0" y="4"/>
                  </a:lnTo>
                  <a:lnTo>
                    <a:pt x="0" y="9"/>
                  </a:lnTo>
                  <a:lnTo>
                    <a:pt x="5" y="9"/>
                  </a:lnTo>
                  <a:lnTo>
                    <a:pt x="0" y="4"/>
                  </a:lnTo>
                  <a:close/>
                </a:path>
              </a:pathLst>
            </a:custGeom>
            <a:solidFill>
              <a:srgbClr val="FFFFCC"/>
            </a:solidFill>
            <a:ln w="9525">
              <a:noFill/>
              <a:round/>
              <a:headEnd/>
              <a:tailEnd/>
            </a:ln>
          </p:spPr>
          <p:txBody>
            <a:bodyPr/>
            <a:lstStyle/>
            <a:p>
              <a:endParaRPr lang="en-US"/>
            </a:p>
          </p:txBody>
        </p:sp>
        <p:sp>
          <p:nvSpPr>
            <p:cNvPr id="135" name="Freeform 137"/>
            <p:cNvSpPr>
              <a:spLocks/>
            </p:cNvSpPr>
            <p:nvPr/>
          </p:nvSpPr>
          <p:spPr bwMode="auto">
            <a:xfrm>
              <a:off x="448" y="625"/>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36" name="Freeform 138"/>
            <p:cNvSpPr>
              <a:spLocks/>
            </p:cNvSpPr>
            <p:nvPr/>
          </p:nvSpPr>
          <p:spPr bwMode="auto">
            <a:xfrm>
              <a:off x="448" y="616"/>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37" name="Freeform 139"/>
            <p:cNvSpPr>
              <a:spLocks/>
            </p:cNvSpPr>
            <p:nvPr/>
          </p:nvSpPr>
          <p:spPr bwMode="auto">
            <a:xfrm>
              <a:off x="448" y="607"/>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38" name="Freeform 140"/>
            <p:cNvSpPr>
              <a:spLocks/>
            </p:cNvSpPr>
            <p:nvPr/>
          </p:nvSpPr>
          <p:spPr bwMode="auto">
            <a:xfrm>
              <a:off x="448" y="598"/>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39" name="Freeform 141"/>
            <p:cNvSpPr>
              <a:spLocks/>
            </p:cNvSpPr>
            <p:nvPr/>
          </p:nvSpPr>
          <p:spPr bwMode="auto">
            <a:xfrm>
              <a:off x="448" y="585"/>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9 w 9"/>
                <a:gd name="T13" fmla="*/ 4 h 13"/>
                <a:gd name="T14" fmla="*/ 9 w 9"/>
                <a:gd name="T15" fmla="*/ 0 h 13"/>
                <a:gd name="T16" fmla="*/ 5 w 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5" y="0"/>
                  </a:moveTo>
                  <a:lnTo>
                    <a:pt x="0" y="4"/>
                  </a:lnTo>
                  <a:lnTo>
                    <a:pt x="0" y="13"/>
                  </a:lnTo>
                  <a:lnTo>
                    <a:pt x="9" y="13"/>
                  </a:lnTo>
                  <a:lnTo>
                    <a:pt x="9" y="4"/>
                  </a:lnTo>
                  <a:lnTo>
                    <a:pt x="5" y="0"/>
                  </a:lnTo>
                  <a:lnTo>
                    <a:pt x="9" y="4"/>
                  </a:lnTo>
                  <a:lnTo>
                    <a:pt x="9" y="0"/>
                  </a:lnTo>
                  <a:lnTo>
                    <a:pt x="5" y="0"/>
                  </a:lnTo>
                  <a:close/>
                </a:path>
              </a:pathLst>
            </a:custGeom>
            <a:solidFill>
              <a:srgbClr val="FFFFCC"/>
            </a:solidFill>
            <a:ln w="9525">
              <a:noFill/>
              <a:round/>
              <a:headEnd/>
              <a:tailEnd/>
            </a:ln>
          </p:spPr>
          <p:txBody>
            <a:bodyPr/>
            <a:lstStyle/>
            <a:p>
              <a:endParaRPr lang="en-US"/>
            </a:p>
          </p:txBody>
        </p:sp>
        <p:sp>
          <p:nvSpPr>
            <p:cNvPr id="140" name="Freeform 142"/>
            <p:cNvSpPr>
              <a:spLocks/>
            </p:cNvSpPr>
            <p:nvPr/>
          </p:nvSpPr>
          <p:spPr bwMode="auto">
            <a:xfrm>
              <a:off x="439" y="585"/>
              <a:ext cx="14" cy="9"/>
            </a:xfrm>
            <a:custGeom>
              <a:avLst/>
              <a:gdLst>
                <a:gd name="T0" fmla="*/ 0 w 14"/>
                <a:gd name="T1" fmla="*/ 4 h 9"/>
                <a:gd name="T2" fmla="*/ 5 w 14"/>
                <a:gd name="T3" fmla="*/ 9 h 9"/>
                <a:gd name="T4" fmla="*/ 14 w 14"/>
                <a:gd name="T5" fmla="*/ 9 h 9"/>
                <a:gd name="T6" fmla="*/ 14 w 14"/>
                <a:gd name="T7" fmla="*/ 0 h 9"/>
                <a:gd name="T8" fmla="*/ 5 w 14"/>
                <a:gd name="T9" fmla="*/ 0 h 9"/>
                <a:gd name="T10" fmla="*/ 0 w 14"/>
                <a:gd name="T11" fmla="*/ 4 h 9"/>
                <a:gd name="T12" fmla="*/ 0 w 14"/>
                <a:gd name="T13" fmla="*/ 4 h 9"/>
                <a:gd name="T14" fmla="*/ 0 w 14"/>
                <a:gd name="T15" fmla="*/ 9 h 9"/>
                <a:gd name="T16" fmla="*/ 5 w 14"/>
                <a:gd name="T17" fmla="*/ 9 h 9"/>
                <a:gd name="T18" fmla="*/ 0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0" y="4"/>
                  </a:moveTo>
                  <a:lnTo>
                    <a:pt x="5" y="9"/>
                  </a:lnTo>
                  <a:lnTo>
                    <a:pt x="14" y="9"/>
                  </a:lnTo>
                  <a:lnTo>
                    <a:pt x="14" y="0"/>
                  </a:lnTo>
                  <a:lnTo>
                    <a:pt x="5" y="0"/>
                  </a:lnTo>
                  <a:lnTo>
                    <a:pt x="0" y="4"/>
                  </a:lnTo>
                  <a:lnTo>
                    <a:pt x="0" y="9"/>
                  </a:lnTo>
                  <a:lnTo>
                    <a:pt x="5" y="9"/>
                  </a:lnTo>
                  <a:lnTo>
                    <a:pt x="0" y="4"/>
                  </a:lnTo>
                  <a:close/>
                </a:path>
              </a:pathLst>
            </a:custGeom>
            <a:solidFill>
              <a:srgbClr val="FFFFCC"/>
            </a:solidFill>
            <a:ln w="9525">
              <a:noFill/>
              <a:round/>
              <a:headEnd/>
              <a:tailEnd/>
            </a:ln>
          </p:spPr>
          <p:txBody>
            <a:bodyPr/>
            <a:lstStyle/>
            <a:p>
              <a:endParaRPr lang="en-US"/>
            </a:p>
          </p:txBody>
        </p:sp>
        <p:sp>
          <p:nvSpPr>
            <p:cNvPr id="141" name="Freeform 143"/>
            <p:cNvSpPr>
              <a:spLocks/>
            </p:cNvSpPr>
            <p:nvPr/>
          </p:nvSpPr>
          <p:spPr bwMode="auto">
            <a:xfrm>
              <a:off x="439" y="580"/>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42" name="Freeform 144"/>
            <p:cNvSpPr>
              <a:spLocks/>
            </p:cNvSpPr>
            <p:nvPr/>
          </p:nvSpPr>
          <p:spPr bwMode="auto">
            <a:xfrm>
              <a:off x="439" y="567"/>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9 w 9"/>
                <a:gd name="T13" fmla="*/ 4 h 13"/>
                <a:gd name="T14" fmla="*/ 9 w 9"/>
                <a:gd name="T15" fmla="*/ 0 h 13"/>
                <a:gd name="T16" fmla="*/ 5 w 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5" y="0"/>
                  </a:moveTo>
                  <a:lnTo>
                    <a:pt x="0" y="4"/>
                  </a:lnTo>
                  <a:lnTo>
                    <a:pt x="0" y="13"/>
                  </a:lnTo>
                  <a:lnTo>
                    <a:pt x="9" y="13"/>
                  </a:lnTo>
                  <a:lnTo>
                    <a:pt x="9" y="4"/>
                  </a:lnTo>
                  <a:lnTo>
                    <a:pt x="5" y="0"/>
                  </a:lnTo>
                  <a:lnTo>
                    <a:pt x="9" y="4"/>
                  </a:lnTo>
                  <a:lnTo>
                    <a:pt x="9" y="0"/>
                  </a:lnTo>
                  <a:lnTo>
                    <a:pt x="5" y="0"/>
                  </a:lnTo>
                  <a:close/>
                </a:path>
              </a:pathLst>
            </a:custGeom>
            <a:solidFill>
              <a:srgbClr val="FFFFCC"/>
            </a:solidFill>
            <a:ln w="9525">
              <a:noFill/>
              <a:round/>
              <a:headEnd/>
              <a:tailEnd/>
            </a:ln>
          </p:spPr>
          <p:txBody>
            <a:bodyPr/>
            <a:lstStyle/>
            <a:p>
              <a:endParaRPr lang="en-US"/>
            </a:p>
          </p:txBody>
        </p:sp>
        <p:sp>
          <p:nvSpPr>
            <p:cNvPr id="143" name="Freeform 145"/>
            <p:cNvSpPr>
              <a:spLocks/>
            </p:cNvSpPr>
            <p:nvPr/>
          </p:nvSpPr>
          <p:spPr bwMode="auto">
            <a:xfrm>
              <a:off x="430" y="567"/>
              <a:ext cx="14" cy="9"/>
            </a:xfrm>
            <a:custGeom>
              <a:avLst/>
              <a:gdLst>
                <a:gd name="T0" fmla="*/ 0 w 14"/>
                <a:gd name="T1" fmla="*/ 4 h 9"/>
                <a:gd name="T2" fmla="*/ 5 w 14"/>
                <a:gd name="T3" fmla="*/ 9 h 9"/>
                <a:gd name="T4" fmla="*/ 14 w 14"/>
                <a:gd name="T5" fmla="*/ 9 h 9"/>
                <a:gd name="T6" fmla="*/ 14 w 14"/>
                <a:gd name="T7" fmla="*/ 0 h 9"/>
                <a:gd name="T8" fmla="*/ 5 w 14"/>
                <a:gd name="T9" fmla="*/ 0 h 9"/>
                <a:gd name="T10" fmla="*/ 0 w 14"/>
                <a:gd name="T11" fmla="*/ 4 h 9"/>
                <a:gd name="T12" fmla="*/ 0 w 14"/>
                <a:gd name="T13" fmla="*/ 4 h 9"/>
                <a:gd name="T14" fmla="*/ 0 w 14"/>
                <a:gd name="T15" fmla="*/ 9 h 9"/>
                <a:gd name="T16" fmla="*/ 5 w 14"/>
                <a:gd name="T17" fmla="*/ 9 h 9"/>
                <a:gd name="T18" fmla="*/ 0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0" y="4"/>
                  </a:moveTo>
                  <a:lnTo>
                    <a:pt x="5" y="9"/>
                  </a:lnTo>
                  <a:lnTo>
                    <a:pt x="14" y="9"/>
                  </a:lnTo>
                  <a:lnTo>
                    <a:pt x="14" y="0"/>
                  </a:lnTo>
                  <a:lnTo>
                    <a:pt x="5" y="0"/>
                  </a:lnTo>
                  <a:lnTo>
                    <a:pt x="0" y="4"/>
                  </a:lnTo>
                  <a:lnTo>
                    <a:pt x="0" y="9"/>
                  </a:lnTo>
                  <a:lnTo>
                    <a:pt x="5" y="9"/>
                  </a:lnTo>
                  <a:lnTo>
                    <a:pt x="0" y="4"/>
                  </a:lnTo>
                  <a:close/>
                </a:path>
              </a:pathLst>
            </a:custGeom>
            <a:solidFill>
              <a:srgbClr val="FFFFCC"/>
            </a:solidFill>
            <a:ln w="9525">
              <a:noFill/>
              <a:round/>
              <a:headEnd/>
              <a:tailEnd/>
            </a:ln>
          </p:spPr>
          <p:txBody>
            <a:bodyPr/>
            <a:lstStyle/>
            <a:p>
              <a:endParaRPr lang="en-US"/>
            </a:p>
          </p:txBody>
        </p:sp>
        <p:sp>
          <p:nvSpPr>
            <p:cNvPr id="144" name="Freeform 146"/>
            <p:cNvSpPr>
              <a:spLocks/>
            </p:cNvSpPr>
            <p:nvPr/>
          </p:nvSpPr>
          <p:spPr bwMode="auto">
            <a:xfrm>
              <a:off x="430" y="560"/>
              <a:ext cx="9" cy="11"/>
            </a:xfrm>
            <a:custGeom>
              <a:avLst/>
              <a:gdLst>
                <a:gd name="T0" fmla="*/ 5 w 9"/>
                <a:gd name="T1" fmla="*/ 0 h 11"/>
                <a:gd name="T2" fmla="*/ 0 w 9"/>
                <a:gd name="T3" fmla="*/ 2 h 11"/>
                <a:gd name="T4" fmla="*/ 0 w 9"/>
                <a:gd name="T5" fmla="*/ 11 h 11"/>
                <a:gd name="T6" fmla="*/ 9 w 9"/>
                <a:gd name="T7" fmla="*/ 11 h 11"/>
                <a:gd name="T8" fmla="*/ 9 w 9"/>
                <a:gd name="T9" fmla="*/ 2 h 11"/>
                <a:gd name="T10" fmla="*/ 5 w 9"/>
                <a:gd name="T11" fmla="*/ 0 h 11"/>
                <a:gd name="T12" fmla="*/ 5 w 9"/>
                <a:gd name="T13" fmla="*/ 0 h 11"/>
                <a:gd name="T14" fmla="*/ 0 w 9"/>
                <a:gd name="T15" fmla="*/ 0 h 11"/>
                <a:gd name="T16" fmla="*/ 0 w 9"/>
                <a:gd name="T17" fmla="*/ 2 h 11"/>
                <a:gd name="T18" fmla="*/ 5 w 9"/>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1"/>
                <a:gd name="T32" fmla="*/ 9 w 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1">
                  <a:moveTo>
                    <a:pt x="5" y="0"/>
                  </a:moveTo>
                  <a:lnTo>
                    <a:pt x="0" y="2"/>
                  </a:lnTo>
                  <a:lnTo>
                    <a:pt x="0" y="11"/>
                  </a:lnTo>
                  <a:lnTo>
                    <a:pt x="9" y="11"/>
                  </a:lnTo>
                  <a:lnTo>
                    <a:pt x="9" y="2"/>
                  </a:lnTo>
                  <a:lnTo>
                    <a:pt x="5" y="0"/>
                  </a:lnTo>
                  <a:lnTo>
                    <a:pt x="0" y="0"/>
                  </a:lnTo>
                  <a:lnTo>
                    <a:pt x="0" y="2"/>
                  </a:lnTo>
                  <a:lnTo>
                    <a:pt x="5" y="0"/>
                  </a:lnTo>
                  <a:close/>
                </a:path>
              </a:pathLst>
            </a:custGeom>
            <a:solidFill>
              <a:srgbClr val="FFFFCC"/>
            </a:solidFill>
            <a:ln w="9525">
              <a:noFill/>
              <a:round/>
              <a:headEnd/>
              <a:tailEnd/>
            </a:ln>
          </p:spPr>
          <p:txBody>
            <a:bodyPr/>
            <a:lstStyle/>
            <a:p>
              <a:endParaRPr lang="en-US"/>
            </a:p>
          </p:txBody>
        </p:sp>
        <p:sp>
          <p:nvSpPr>
            <p:cNvPr id="145" name="Freeform 147"/>
            <p:cNvSpPr>
              <a:spLocks/>
            </p:cNvSpPr>
            <p:nvPr/>
          </p:nvSpPr>
          <p:spPr bwMode="auto">
            <a:xfrm>
              <a:off x="435" y="560"/>
              <a:ext cx="13" cy="7"/>
            </a:xfrm>
            <a:custGeom>
              <a:avLst/>
              <a:gdLst>
                <a:gd name="T0" fmla="*/ 13 w 13"/>
                <a:gd name="T1" fmla="*/ 2 h 7"/>
                <a:gd name="T2" fmla="*/ 9 w 13"/>
                <a:gd name="T3" fmla="*/ 0 h 7"/>
                <a:gd name="T4" fmla="*/ 0 w 13"/>
                <a:gd name="T5" fmla="*/ 0 h 7"/>
                <a:gd name="T6" fmla="*/ 0 w 13"/>
                <a:gd name="T7" fmla="*/ 7 h 7"/>
                <a:gd name="T8" fmla="*/ 9 w 13"/>
                <a:gd name="T9" fmla="*/ 7 h 7"/>
                <a:gd name="T10" fmla="*/ 13 w 13"/>
                <a:gd name="T11" fmla="*/ 2 h 7"/>
                <a:gd name="T12" fmla="*/ 9 w 13"/>
                <a:gd name="T13" fmla="*/ 7 h 7"/>
                <a:gd name="T14" fmla="*/ 13 w 13"/>
                <a:gd name="T15" fmla="*/ 7 h 7"/>
                <a:gd name="T16" fmla="*/ 13 w 13"/>
                <a:gd name="T17" fmla="*/ 2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7"/>
                <a:gd name="T29" fmla="*/ 13 w 1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7">
                  <a:moveTo>
                    <a:pt x="13" y="2"/>
                  </a:moveTo>
                  <a:lnTo>
                    <a:pt x="9" y="0"/>
                  </a:lnTo>
                  <a:lnTo>
                    <a:pt x="0" y="0"/>
                  </a:lnTo>
                  <a:lnTo>
                    <a:pt x="0" y="7"/>
                  </a:lnTo>
                  <a:lnTo>
                    <a:pt x="9" y="7"/>
                  </a:lnTo>
                  <a:lnTo>
                    <a:pt x="13" y="2"/>
                  </a:lnTo>
                  <a:lnTo>
                    <a:pt x="9" y="7"/>
                  </a:lnTo>
                  <a:lnTo>
                    <a:pt x="13" y="7"/>
                  </a:lnTo>
                  <a:lnTo>
                    <a:pt x="13" y="2"/>
                  </a:lnTo>
                  <a:close/>
                </a:path>
              </a:pathLst>
            </a:custGeom>
            <a:solidFill>
              <a:srgbClr val="FFFFCC"/>
            </a:solidFill>
            <a:ln w="9525">
              <a:noFill/>
              <a:round/>
              <a:headEnd/>
              <a:tailEnd/>
            </a:ln>
          </p:spPr>
          <p:txBody>
            <a:bodyPr/>
            <a:lstStyle/>
            <a:p>
              <a:endParaRPr lang="en-US"/>
            </a:p>
          </p:txBody>
        </p:sp>
        <p:sp>
          <p:nvSpPr>
            <p:cNvPr id="146" name="Freeform 148"/>
            <p:cNvSpPr>
              <a:spLocks/>
            </p:cNvSpPr>
            <p:nvPr/>
          </p:nvSpPr>
          <p:spPr bwMode="auto">
            <a:xfrm>
              <a:off x="439" y="551"/>
              <a:ext cx="9" cy="11"/>
            </a:xfrm>
            <a:custGeom>
              <a:avLst/>
              <a:gdLst>
                <a:gd name="T0" fmla="*/ 5 w 9"/>
                <a:gd name="T1" fmla="*/ 0 h 11"/>
                <a:gd name="T2" fmla="*/ 0 w 9"/>
                <a:gd name="T3" fmla="*/ 4 h 11"/>
                <a:gd name="T4" fmla="*/ 0 w 9"/>
                <a:gd name="T5" fmla="*/ 11 h 11"/>
                <a:gd name="T6" fmla="*/ 9 w 9"/>
                <a:gd name="T7" fmla="*/ 11 h 11"/>
                <a:gd name="T8" fmla="*/ 9 w 9"/>
                <a:gd name="T9" fmla="*/ 4 h 11"/>
                <a:gd name="T10" fmla="*/ 5 w 9"/>
                <a:gd name="T11" fmla="*/ 0 h 11"/>
                <a:gd name="T12" fmla="*/ 5 w 9"/>
                <a:gd name="T13" fmla="*/ 0 h 11"/>
                <a:gd name="T14" fmla="*/ 0 w 9"/>
                <a:gd name="T15" fmla="*/ 0 h 11"/>
                <a:gd name="T16" fmla="*/ 0 w 9"/>
                <a:gd name="T17" fmla="*/ 4 h 11"/>
                <a:gd name="T18" fmla="*/ 5 w 9"/>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1"/>
                <a:gd name="T32" fmla="*/ 9 w 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1">
                  <a:moveTo>
                    <a:pt x="5" y="0"/>
                  </a:moveTo>
                  <a:lnTo>
                    <a:pt x="0" y="4"/>
                  </a:lnTo>
                  <a:lnTo>
                    <a:pt x="0" y="11"/>
                  </a:lnTo>
                  <a:lnTo>
                    <a:pt x="9" y="11"/>
                  </a:lnTo>
                  <a:lnTo>
                    <a:pt x="9" y="4"/>
                  </a:lnTo>
                  <a:lnTo>
                    <a:pt x="5" y="0"/>
                  </a:lnTo>
                  <a:lnTo>
                    <a:pt x="0" y="0"/>
                  </a:lnTo>
                  <a:lnTo>
                    <a:pt x="0" y="4"/>
                  </a:lnTo>
                  <a:lnTo>
                    <a:pt x="5" y="0"/>
                  </a:lnTo>
                  <a:close/>
                </a:path>
              </a:pathLst>
            </a:custGeom>
            <a:solidFill>
              <a:srgbClr val="FFFFCC"/>
            </a:solidFill>
            <a:ln w="9525">
              <a:noFill/>
              <a:round/>
              <a:headEnd/>
              <a:tailEnd/>
            </a:ln>
          </p:spPr>
          <p:txBody>
            <a:bodyPr/>
            <a:lstStyle/>
            <a:p>
              <a:endParaRPr lang="en-US"/>
            </a:p>
          </p:txBody>
        </p:sp>
        <p:sp>
          <p:nvSpPr>
            <p:cNvPr id="147" name="Freeform 149"/>
            <p:cNvSpPr>
              <a:spLocks/>
            </p:cNvSpPr>
            <p:nvPr/>
          </p:nvSpPr>
          <p:spPr bwMode="auto">
            <a:xfrm>
              <a:off x="444" y="551"/>
              <a:ext cx="13" cy="9"/>
            </a:xfrm>
            <a:custGeom>
              <a:avLst/>
              <a:gdLst>
                <a:gd name="T0" fmla="*/ 13 w 13"/>
                <a:gd name="T1" fmla="*/ 4 h 9"/>
                <a:gd name="T2" fmla="*/ 9 w 13"/>
                <a:gd name="T3" fmla="*/ 0 h 9"/>
                <a:gd name="T4" fmla="*/ 0 w 13"/>
                <a:gd name="T5" fmla="*/ 0 h 9"/>
                <a:gd name="T6" fmla="*/ 0 w 13"/>
                <a:gd name="T7" fmla="*/ 9 h 9"/>
                <a:gd name="T8" fmla="*/ 9 w 13"/>
                <a:gd name="T9" fmla="*/ 9 h 9"/>
                <a:gd name="T10" fmla="*/ 13 w 13"/>
                <a:gd name="T11" fmla="*/ 4 h 9"/>
                <a:gd name="T12" fmla="*/ 9 w 13"/>
                <a:gd name="T13" fmla="*/ 9 h 9"/>
                <a:gd name="T14" fmla="*/ 13 w 13"/>
                <a:gd name="T15" fmla="*/ 9 h 9"/>
                <a:gd name="T16" fmla="*/ 13 w 13"/>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4"/>
                  </a:moveTo>
                  <a:lnTo>
                    <a:pt x="9" y="0"/>
                  </a:lnTo>
                  <a:lnTo>
                    <a:pt x="0" y="0"/>
                  </a:lnTo>
                  <a:lnTo>
                    <a:pt x="0" y="9"/>
                  </a:lnTo>
                  <a:lnTo>
                    <a:pt x="9" y="9"/>
                  </a:lnTo>
                  <a:lnTo>
                    <a:pt x="13" y="4"/>
                  </a:lnTo>
                  <a:lnTo>
                    <a:pt x="9" y="9"/>
                  </a:lnTo>
                  <a:lnTo>
                    <a:pt x="13" y="9"/>
                  </a:lnTo>
                  <a:lnTo>
                    <a:pt x="13" y="4"/>
                  </a:lnTo>
                  <a:close/>
                </a:path>
              </a:pathLst>
            </a:custGeom>
            <a:solidFill>
              <a:srgbClr val="FFFFCC"/>
            </a:solidFill>
            <a:ln w="9525">
              <a:noFill/>
              <a:round/>
              <a:headEnd/>
              <a:tailEnd/>
            </a:ln>
          </p:spPr>
          <p:txBody>
            <a:bodyPr/>
            <a:lstStyle/>
            <a:p>
              <a:endParaRPr lang="en-US"/>
            </a:p>
          </p:txBody>
        </p:sp>
        <p:sp>
          <p:nvSpPr>
            <p:cNvPr id="148" name="Freeform 150"/>
            <p:cNvSpPr>
              <a:spLocks/>
            </p:cNvSpPr>
            <p:nvPr/>
          </p:nvSpPr>
          <p:spPr bwMode="auto">
            <a:xfrm>
              <a:off x="448" y="542"/>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9 w 9"/>
                <a:gd name="T13" fmla="*/ 4 h 13"/>
                <a:gd name="T14" fmla="*/ 9 w 9"/>
                <a:gd name="T15" fmla="*/ 0 h 13"/>
                <a:gd name="T16" fmla="*/ 5 w 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5" y="0"/>
                  </a:moveTo>
                  <a:lnTo>
                    <a:pt x="0" y="4"/>
                  </a:lnTo>
                  <a:lnTo>
                    <a:pt x="0" y="13"/>
                  </a:lnTo>
                  <a:lnTo>
                    <a:pt x="9" y="13"/>
                  </a:lnTo>
                  <a:lnTo>
                    <a:pt x="9" y="4"/>
                  </a:lnTo>
                  <a:lnTo>
                    <a:pt x="5" y="0"/>
                  </a:lnTo>
                  <a:lnTo>
                    <a:pt x="9" y="4"/>
                  </a:lnTo>
                  <a:lnTo>
                    <a:pt x="9" y="0"/>
                  </a:lnTo>
                  <a:lnTo>
                    <a:pt x="5" y="0"/>
                  </a:lnTo>
                  <a:close/>
                </a:path>
              </a:pathLst>
            </a:custGeom>
            <a:solidFill>
              <a:srgbClr val="FFFFCC"/>
            </a:solidFill>
            <a:ln w="9525">
              <a:noFill/>
              <a:round/>
              <a:headEnd/>
              <a:tailEnd/>
            </a:ln>
          </p:spPr>
          <p:txBody>
            <a:bodyPr/>
            <a:lstStyle/>
            <a:p>
              <a:endParaRPr lang="en-US"/>
            </a:p>
          </p:txBody>
        </p:sp>
        <p:sp>
          <p:nvSpPr>
            <p:cNvPr id="149" name="Freeform 151"/>
            <p:cNvSpPr>
              <a:spLocks/>
            </p:cNvSpPr>
            <p:nvPr/>
          </p:nvSpPr>
          <p:spPr bwMode="auto">
            <a:xfrm>
              <a:off x="439" y="542"/>
              <a:ext cx="14" cy="9"/>
            </a:xfrm>
            <a:custGeom>
              <a:avLst/>
              <a:gdLst>
                <a:gd name="T0" fmla="*/ 0 w 14"/>
                <a:gd name="T1" fmla="*/ 4 h 9"/>
                <a:gd name="T2" fmla="*/ 5 w 14"/>
                <a:gd name="T3" fmla="*/ 9 h 9"/>
                <a:gd name="T4" fmla="*/ 14 w 14"/>
                <a:gd name="T5" fmla="*/ 9 h 9"/>
                <a:gd name="T6" fmla="*/ 14 w 14"/>
                <a:gd name="T7" fmla="*/ 0 h 9"/>
                <a:gd name="T8" fmla="*/ 5 w 14"/>
                <a:gd name="T9" fmla="*/ 0 h 9"/>
                <a:gd name="T10" fmla="*/ 0 w 14"/>
                <a:gd name="T11" fmla="*/ 4 h 9"/>
                <a:gd name="T12" fmla="*/ 0 w 14"/>
                <a:gd name="T13" fmla="*/ 4 h 9"/>
                <a:gd name="T14" fmla="*/ 0 w 14"/>
                <a:gd name="T15" fmla="*/ 9 h 9"/>
                <a:gd name="T16" fmla="*/ 5 w 14"/>
                <a:gd name="T17" fmla="*/ 9 h 9"/>
                <a:gd name="T18" fmla="*/ 0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0" y="4"/>
                  </a:moveTo>
                  <a:lnTo>
                    <a:pt x="5" y="9"/>
                  </a:lnTo>
                  <a:lnTo>
                    <a:pt x="14" y="9"/>
                  </a:lnTo>
                  <a:lnTo>
                    <a:pt x="14" y="0"/>
                  </a:lnTo>
                  <a:lnTo>
                    <a:pt x="5" y="0"/>
                  </a:lnTo>
                  <a:lnTo>
                    <a:pt x="0" y="4"/>
                  </a:lnTo>
                  <a:lnTo>
                    <a:pt x="0" y="9"/>
                  </a:lnTo>
                  <a:lnTo>
                    <a:pt x="5" y="9"/>
                  </a:lnTo>
                  <a:lnTo>
                    <a:pt x="0" y="4"/>
                  </a:lnTo>
                  <a:close/>
                </a:path>
              </a:pathLst>
            </a:custGeom>
            <a:solidFill>
              <a:srgbClr val="FFFFCC"/>
            </a:solidFill>
            <a:ln w="9525">
              <a:noFill/>
              <a:round/>
              <a:headEnd/>
              <a:tailEnd/>
            </a:ln>
          </p:spPr>
          <p:txBody>
            <a:bodyPr/>
            <a:lstStyle/>
            <a:p>
              <a:endParaRPr lang="en-US"/>
            </a:p>
          </p:txBody>
        </p:sp>
        <p:sp>
          <p:nvSpPr>
            <p:cNvPr id="150" name="Freeform 152"/>
            <p:cNvSpPr>
              <a:spLocks/>
            </p:cNvSpPr>
            <p:nvPr/>
          </p:nvSpPr>
          <p:spPr bwMode="auto">
            <a:xfrm>
              <a:off x="439" y="537"/>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51" name="Freeform 153"/>
            <p:cNvSpPr>
              <a:spLocks/>
            </p:cNvSpPr>
            <p:nvPr/>
          </p:nvSpPr>
          <p:spPr bwMode="auto">
            <a:xfrm>
              <a:off x="439" y="524"/>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5 w 9"/>
                <a:gd name="T13" fmla="*/ 0 h 13"/>
                <a:gd name="T14" fmla="*/ 0 w 9"/>
                <a:gd name="T15" fmla="*/ 0 h 13"/>
                <a:gd name="T16" fmla="*/ 0 w 9"/>
                <a:gd name="T17" fmla="*/ 4 h 13"/>
                <a:gd name="T18" fmla="*/ 5 w 9"/>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5" y="0"/>
                  </a:moveTo>
                  <a:lnTo>
                    <a:pt x="0" y="4"/>
                  </a:lnTo>
                  <a:lnTo>
                    <a:pt x="0" y="13"/>
                  </a:lnTo>
                  <a:lnTo>
                    <a:pt x="9" y="13"/>
                  </a:lnTo>
                  <a:lnTo>
                    <a:pt x="9" y="4"/>
                  </a:lnTo>
                  <a:lnTo>
                    <a:pt x="5" y="0"/>
                  </a:lnTo>
                  <a:lnTo>
                    <a:pt x="0" y="0"/>
                  </a:lnTo>
                  <a:lnTo>
                    <a:pt x="0" y="4"/>
                  </a:lnTo>
                  <a:lnTo>
                    <a:pt x="5" y="0"/>
                  </a:lnTo>
                  <a:close/>
                </a:path>
              </a:pathLst>
            </a:custGeom>
            <a:solidFill>
              <a:srgbClr val="FFFFCC"/>
            </a:solidFill>
            <a:ln w="9525">
              <a:noFill/>
              <a:round/>
              <a:headEnd/>
              <a:tailEnd/>
            </a:ln>
          </p:spPr>
          <p:txBody>
            <a:bodyPr/>
            <a:lstStyle/>
            <a:p>
              <a:endParaRPr lang="en-US"/>
            </a:p>
          </p:txBody>
        </p:sp>
        <p:sp>
          <p:nvSpPr>
            <p:cNvPr id="152" name="Freeform 154"/>
            <p:cNvSpPr>
              <a:spLocks/>
            </p:cNvSpPr>
            <p:nvPr/>
          </p:nvSpPr>
          <p:spPr bwMode="auto">
            <a:xfrm>
              <a:off x="444" y="524"/>
              <a:ext cx="9" cy="9"/>
            </a:xfrm>
            <a:custGeom>
              <a:avLst/>
              <a:gdLst>
                <a:gd name="T0" fmla="*/ 9 w 9"/>
                <a:gd name="T1" fmla="*/ 9 h 9"/>
                <a:gd name="T2" fmla="*/ 9 w 9"/>
                <a:gd name="T3" fmla="*/ 0 h 9"/>
                <a:gd name="T4" fmla="*/ 0 w 9"/>
                <a:gd name="T5" fmla="*/ 0 h 9"/>
                <a:gd name="T6" fmla="*/ 0 w 9"/>
                <a:gd name="T7" fmla="*/ 9 h 9"/>
                <a:gd name="T8" fmla="*/ 9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153" name="Freeform 155"/>
            <p:cNvSpPr>
              <a:spLocks/>
            </p:cNvSpPr>
            <p:nvPr/>
          </p:nvSpPr>
          <p:spPr bwMode="auto">
            <a:xfrm>
              <a:off x="453" y="524"/>
              <a:ext cx="13" cy="9"/>
            </a:xfrm>
            <a:custGeom>
              <a:avLst/>
              <a:gdLst>
                <a:gd name="T0" fmla="*/ 13 w 13"/>
                <a:gd name="T1" fmla="*/ 4 h 9"/>
                <a:gd name="T2" fmla="*/ 9 w 13"/>
                <a:gd name="T3" fmla="*/ 0 h 9"/>
                <a:gd name="T4" fmla="*/ 0 w 13"/>
                <a:gd name="T5" fmla="*/ 0 h 9"/>
                <a:gd name="T6" fmla="*/ 0 w 13"/>
                <a:gd name="T7" fmla="*/ 9 h 9"/>
                <a:gd name="T8" fmla="*/ 9 w 13"/>
                <a:gd name="T9" fmla="*/ 9 h 9"/>
                <a:gd name="T10" fmla="*/ 13 w 13"/>
                <a:gd name="T11" fmla="*/ 4 h 9"/>
                <a:gd name="T12" fmla="*/ 9 w 13"/>
                <a:gd name="T13" fmla="*/ 9 h 9"/>
                <a:gd name="T14" fmla="*/ 13 w 13"/>
                <a:gd name="T15" fmla="*/ 9 h 9"/>
                <a:gd name="T16" fmla="*/ 13 w 13"/>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4"/>
                  </a:moveTo>
                  <a:lnTo>
                    <a:pt x="9" y="0"/>
                  </a:lnTo>
                  <a:lnTo>
                    <a:pt x="0" y="0"/>
                  </a:lnTo>
                  <a:lnTo>
                    <a:pt x="0" y="9"/>
                  </a:lnTo>
                  <a:lnTo>
                    <a:pt x="9" y="9"/>
                  </a:lnTo>
                  <a:lnTo>
                    <a:pt x="13" y="4"/>
                  </a:lnTo>
                  <a:lnTo>
                    <a:pt x="9" y="9"/>
                  </a:lnTo>
                  <a:lnTo>
                    <a:pt x="13" y="9"/>
                  </a:lnTo>
                  <a:lnTo>
                    <a:pt x="13" y="4"/>
                  </a:lnTo>
                  <a:close/>
                </a:path>
              </a:pathLst>
            </a:custGeom>
            <a:solidFill>
              <a:srgbClr val="FFFFCC"/>
            </a:solidFill>
            <a:ln w="9525">
              <a:noFill/>
              <a:round/>
              <a:headEnd/>
              <a:tailEnd/>
            </a:ln>
          </p:spPr>
          <p:txBody>
            <a:bodyPr/>
            <a:lstStyle/>
            <a:p>
              <a:endParaRPr lang="en-US"/>
            </a:p>
          </p:txBody>
        </p:sp>
        <p:sp>
          <p:nvSpPr>
            <p:cNvPr id="154" name="Freeform 156"/>
            <p:cNvSpPr>
              <a:spLocks/>
            </p:cNvSpPr>
            <p:nvPr/>
          </p:nvSpPr>
          <p:spPr bwMode="auto">
            <a:xfrm>
              <a:off x="457" y="519"/>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55" name="Freeform 157"/>
            <p:cNvSpPr>
              <a:spLocks/>
            </p:cNvSpPr>
            <p:nvPr/>
          </p:nvSpPr>
          <p:spPr bwMode="auto">
            <a:xfrm>
              <a:off x="457" y="506"/>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5 w 9"/>
                <a:gd name="T13" fmla="*/ 0 h 13"/>
                <a:gd name="T14" fmla="*/ 0 w 9"/>
                <a:gd name="T15" fmla="*/ 0 h 13"/>
                <a:gd name="T16" fmla="*/ 0 w 9"/>
                <a:gd name="T17" fmla="*/ 4 h 13"/>
                <a:gd name="T18" fmla="*/ 5 w 9"/>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5" y="0"/>
                  </a:moveTo>
                  <a:lnTo>
                    <a:pt x="0" y="4"/>
                  </a:lnTo>
                  <a:lnTo>
                    <a:pt x="0" y="13"/>
                  </a:lnTo>
                  <a:lnTo>
                    <a:pt x="9" y="13"/>
                  </a:lnTo>
                  <a:lnTo>
                    <a:pt x="9" y="4"/>
                  </a:lnTo>
                  <a:lnTo>
                    <a:pt x="5" y="0"/>
                  </a:lnTo>
                  <a:lnTo>
                    <a:pt x="0" y="0"/>
                  </a:lnTo>
                  <a:lnTo>
                    <a:pt x="0" y="4"/>
                  </a:lnTo>
                  <a:lnTo>
                    <a:pt x="5" y="0"/>
                  </a:lnTo>
                  <a:close/>
                </a:path>
              </a:pathLst>
            </a:custGeom>
            <a:solidFill>
              <a:srgbClr val="FFFFCC"/>
            </a:solidFill>
            <a:ln w="9525">
              <a:noFill/>
              <a:round/>
              <a:headEnd/>
              <a:tailEnd/>
            </a:ln>
          </p:spPr>
          <p:txBody>
            <a:bodyPr/>
            <a:lstStyle/>
            <a:p>
              <a:endParaRPr lang="en-US"/>
            </a:p>
          </p:txBody>
        </p:sp>
        <p:sp>
          <p:nvSpPr>
            <p:cNvPr id="156" name="Freeform 158"/>
            <p:cNvSpPr>
              <a:spLocks/>
            </p:cNvSpPr>
            <p:nvPr/>
          </p:nvSpPr>
          <p:spPr bwMode="auto">
            <a:xfrm>
              <a:off x="462" y="506"/>
              <a:ext cx="13" cy="9"/>
            </a:xfrm>
            <a:custGeom>
              <a:avLst/>
              <a:gdLst>
                <a:gd name="T0" fmla="*/ 13 w 13"/>
                <a:gd name="T1" fmla="*/ 4 h 9"/>
                <a:gd name="T2" fmla="*/ 9 w 13"/>
                <a:gd name="T3" fmla="*/ 0 h 9"/>
                <a:gd name="T4" fmla="*/ 0 w 13"/>
                <a:gd name="T5" fmla="*/ 0 h 9"/>
                <a:gd name="T6" fmla="*/ 0 w 13"/>
                <a:gd name="T7" fmla="*/ 9 h 9"/>
                <a:gd name="T8" fmla="*/ 9 w 13"/>
                <a:gd name="T9" fmla="*/ 9 h 9"/>
                <a:gd name="T10" fmla="*/ 13 w 13"/>
                <a:gd name="T11" fmla="*/ 4 h 9"/>
                <a:gd name="T12" fmla="*/ 9 w 13"/>
                <a:gd name="T13" fmla="*/ 9 h 9"/>
                <a:gd name="T14" fmla="*/ 13 w 13"/>
                <a:gd name="T15" fmla="*/ 9 h 9"/>
                <a:gd name="T16" fmla="*/ 13 w 13"/>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4"/>
                  </a:moveTo>
                  <a:lnTo>
                    <a:pt x="9" y="0"/>
                  </a:lnTo>
                  <a:lnTo>
                    <a:pt x="0" y="0"/>
                  </a:lnTo>
                  <a:lnTo>
                    <a:pt x="0" y="9"/>
                  </a:lnTo>
                  <a:lnTo>
                    <a:pt x="9" y="9"/>
                  </a:lnTo>
                  <a:lnTo>
                    <a:pt x="13" y="4"/>
                  </a:lnTo>
                  <a:lnTo>
                    <a:pt x="9" y="9"/>
                  </a:lnTo>
                  <a:lnTo>
                    <a:pt x="13" y="9"/>
                  </a:lnTo>
                  <a:lnTo>
                    <a:pt x="13" y="4"/>
                  </a:lnTo>
                  <a:close/>
                </a:path>
              </a:pathLst>
            </a:custGeom>
            <a:solidFill>
              <a:srgbClr val="FFFFCC"/>
            </a:solidFill>
            <a:ln w="9525">
              <a:noFill/>
              <a:round/>
              <a:headEnd/>
              <a:tailEnd/>
            </a:ln>
          </p:spPr>
          <p:txBody>
            <a:bodyPr/>
            <a:lstStyle/>
            <a:p>
              <a:endParaRPr lang="en-US"/>
            </a:p>
          </p:txBody>
        </p:sp>
        <p:sp>
          <p:nvSpPr>
            <p:cNvPr id="157" name="Freeform 159"/>
            <p:cNvSpPr>
              <a:spLocks/>
            </p:cNvSpPr>
            <p:nvPr/>
          </p:nvSpPr>
          <p:spPr bwMode="auto">
            <a:xfrm>
              <a:off x="466" y="497"/>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9 w 9"/>
                <a:gd name="T13" fmla="*/ 4 h 13"/>
                <a:gd name="T14" fmla="*/ 9 w 9"/>
                <a:gd name="T15" fmla="*/ 0 h 13"/>
                <a:gd name="T16" fmla="*/ 5 w 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5" y="0"/>
                  </a:moveTo>
                  <a:lnTo>
                    <a:pt x="0" y="4"/>
                  </a:lnTo>
                  <a:lnTo>
                    <a:pt x="0" y="13"/>
                  </a:lnTo>
                  <a:lnTo>
                    <a:pt x="9" y="13"/>
                  </a:lnTo>
                  <a:lnTo>
                    <a:pt x="9" y="4"/>
                  </a:lnTo>
                  <a:lnTo>
                    <a:pt x="5" y="0"/>
                  </a:lnTo>
                  <a:lnTo>
                    <a:pt x="9" y="4"/>
                  </a:lnTo>
                  <a:lnTo>
                    <a:pt x="9" y="0"/>
                  </a:lnTo>
                  <a:lnTo>
                    <a:pt x="5" y="0"/>
                  </a:lnTo>
                  <a:close/>
                </a:path>
              </a:pathLst>
            </a:custGeom>
            <a:solidFill>
              <a:srgbClr val="FFFFCC"/>
            </a:solidFill>
            <a:ln w="9525">
              <a:noFill/>
              <a:round/>
              <a:headEnd/>
              <a:tailEnd/>
            </a:ln>
          </p:spPr>
          <p:txBody>
            <a:bodyPr/>
            <a:lstStyle/>
            <a:p>
              <a:endParaRPr lang="en-US"/>
            </a:p>
          </p:txBody>
        </p:sp>
        <p:sp>
          <p:nvSpPr>
            <p:cNvPr id="158" name="Freeform 160"/>
            <p:cNvSpPr>
              <a:spLocks/>
            </p:cNvSpPr>
            <p:nvPr/>
          </p:nvSpPr>
          <p:spPr bwMode="auto">
            <a:xfrm>
              <a:off x="462" y="497"/>
              <a:ext cx="9" cy="9"/>
            </a:xfrm>
            <a:custGeom>
              <a:avLst/>
              <a:gdLst>
                <a:gd name="T0" fmla="*/ 0 w 9"/>
                <a:gd name="T1" fmla="*/ 9 h 9"/>
                <a:gd name="T2" fmla="*/ 0 w 9"/>
                <a:gd name="T3" fmla="*/ 9 h 9"/>
                <a:gd name="T4" fmla="*/ 9 w 9"/>
                <a:gd name="T5" fmla="*/ 9 h 9"/>
                <a:gd name="T6" fmla="*/ 9 w 9"/>
                <a:gd name="T7" fmla="*/ 0 h 9"/>
                <a:gd name="T8" fmla="*/ 0 w 9"/>
                <a:gd name="T9" fmla="*/ 0 h 9"/>
                <a:gd name="T10" fmla="*/ 0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9"/>
                  </a:moveTo>
                  <a:lnTo>
                    <a:pt x="0" y="9"/>
                  </a:lnTo>
                  <a:lnTo>
                    <a:pt x="9" y="9"/>
                  </a:lnTo>
                  <a:lnTo>
                    <a:pt x="9" y="0"/>
                  </a:lnTo>
                  <a:lnTo>
                    <a:pt x="0" y="0"/>
                  </a:lnTo>
                  <a:lnTo>
                    <a:pt x="0" y="9"/>
                  </a:lnTo>
                  <a:close/>
                </a:path>
              </a:pathLst>
            </a:custGeom>
            <a:solidFill>
              <a:srgbClr val="FFFFCC"/>
            </a:solidFill>
            <a:ln w="9525">
              <a:noFill/>
              <a:round/>
              <a:headEnd/>
              <a:tailEnd/>
            </a:ln>
          </p:spPr>
          <p:txBody>
            <a:bodyPr/>
            <a:lstStyle/>
            <a:p>
              <a:endParaRPr lang="en-US"/>
            </a:p>
          </p:txBody>
        </p:sp>
        <p:sp>
          <p:nvSpPr>
            <p:cNvPr id="159" name="Freeform 161"/>
            <p:cNvSpPr>
              <a:spLocks/>
            </p:cNvSpPr>
            <p:nvPr/>
          </p:nvSpPr>
          <p:spPr bwMode="auto">
            <a:xfrm>
              <a:off x="462" y="497"/>
              <a:ext cx="13" cy="9"/>
            </a:xfrm>
            <a:custGeom>
              <a:avLst/>
              <a:gdLst>
                <a:gd name="T0" fmla="*/ 13 w 13"/>
                <a:gd name="T1" fmla="*/ 4 h 9"/>
                <a:gd name="T2" fmla="*/ 9 w 13"/>
                <a:gd name="T3" fmla="*/ 0 h 9"/>
                <a:gd name="T4" fmla="*/ 0 w 13"/>
                <a:gd name="T5" fmla="*/ 0 h 9"/>
                <a:gd name="T6" fmla="*/ 0 w 13"/>
                <a:gd name="T7" fmla="*/ 9 h 9"/>
                <a:gd name="T8" fmla="*/ 9 w 13"/>
                <a:gd name="T9" fmla="*/ 9 h 9"/>
                <a:gd name="T10" fmla="*/ 13 w 13"/>
                <a:gd name="T11" fmla="*/ 4 h 9"/>
                <a:gd name="T12" fmla="*/ 9 w 13"/>
                <a:gd name="T13" fmla="*/ 9 h 9"/>
                <a:gd name="T14" fmla="*/ 13 w 13"/>
                <a:gd name="T15" fmla="*/ 9 h 9"/>
                <a:gd name="T16" fmla="*/ 13 w 13"/>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4"/>
                  </a:moveTo>
                  <a:lnTo>
                    <a:pt x="9" y="0"/>
                  </a:lnTo>
                  <a:lnTo>
                    <a:pt x="0" y="0"/>
                  </a:lnTo>
                  <a:lnTo>
                    <a:pt x="0" y="9"/>
                  </a:lnTo>
                  <a:lnTo>
                    <a:pt x="9" y="9"/>
                  </a:lnTo>
                  <a:lnTo>
                    <a:pt x="13" y="4"/>
                  </a:lnTo>
                  <a:lnTo>
                    <a:pt x="9" y="9"/>
                  </a:lnTo>
                  <a:lnTo>
                    <a:pt x="13" y="9"/>
                  </a:lnTo>
                  <a:lnTo>
                    <a:pt x="13" y="4"/>
                  </a:lnTo>
                  <a:close/>
                </a:path>
              </a:pathLst>
            </a:custGeom>
            <a:solidFill>
              <a:srgbClr val="FFFFCC"/>
            </a:solidFill>
            <a:ln w="9525">
              <a:noFill/>
              <a:round/>
              <a:headEnd/>
              <a:tailEnd/>
            </a:ln>
          </p:spPr>
          <p:txBody>
            <a:bodyPr/>
            <a:lstStyle/>
            <a:p>
              <a:endParaRPr lang="en-US"/>
            </a:p>
          </p:txBody>
        </p:sp>
        <p:sp>
          <p:nvSpPr>
            <p:cNvPr id="160" name="Freeform 162"/>
            <p:cNvSpPr>
              <a:spLocks/>
            </p:cNvSpPr>
            <p:nvPr/>
          </p:nvSpPr>
          <p:spPr bwMode="auto">
            <a:xfrm>
              <a:off x="466" y="492"/>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61" name="Freeform 163"/>
            <p:cNvSpPr>
              <a:spLocks/>
            </p:cNvSpPr>
            <p:nvPr/>
          </p:nvSpPr>
          <p:spPr bwMode="auto">
            <a:xfrm>
              <a:off x="466" y="483"/>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62" name="Freeform 164"/>
            <p:cNvSpPr>
              <a:spLocks/>
            </p:cNvSpPr>
            <p:nvPr/>
          </p:nvSpPr>
          <p:spPr bwMode="auto">
            <a:xfrm>
              <a:off x="466" y="474"/>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63" name="Freeform 165"/>
            <p:cNvSpPr>
              <a:spLocks/>
            </p:cNvSpPr>
            <p:nvPr/>
          </p:nvSpPr>
          <p:spPr bwMode="auto">
            <a:xfrm>
              <a:off x="466" y="465"/>
              <a:ext cx="9" cy="9"/>
            </a:xfrm>
            <a:custGeom>
              <a:avLst/>
              <a:gdLst>
                <a:gd name="T0" fmla="*/ 9 w 9"/>
                <a:gd name="T1" fmla="*/ 0 h 9"/>
                <a:gd name="T2" fmla="*/ 0 w 9"/>
                <a:gd name="T3" fmla="*/ 0 h 9"/>
                <a:gd name="T4" fmla="*/ 0 w 9"/>
                <a:gd name="T5" fmla="*/ 9 h 9"/>
                <a:gd name="T6" fmla="*/ 9 w 9"/>
                <a:gd name="T7" fmla="*/ 9 h 9"/>
                <a:gd name="T8" fmla="*/ 9 w 9"/>
                <a:gd name="T9" fmla="*/ 0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64" name="Freeform 166"/>
            <p:cNvSpPr>
              <a:spLocks/>
            </p:cNvSpPr>
            <p:nvPr/>
          </p:nvSpPr>
          <p:spPr bwMode="auto">
            <a:xfrm>
              <a:off x="466" y="452"/>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5 w 9"/>
                <a:gd name="T13" fmla="*/ 0 h 13"/>
                <a:gd name="T14" fmla="*/ 0 w 9"/>
                <a:gd name="T15" fmla="*/ 0 h 13"/>
                <a:gd name="T16" fmla="*/ 0 w 9"/>
                <a:gd name="T17" fmla="*/ 4 h 13"/>
                <a:gd name="T18" fmla="*/ 5 w 9"/>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5" y="0"/>
                  </a:moveTo>
                  <a:lnTo>
                    <a:pt x="0" y="4"/>
                  </a:lnTo>
                  <a:lnTo>
                    <a:pt x="0" y="13"/>
                  </a:lnTo>
                  <a:lnTo>
                    <a:pt x="9" y="13"/>
                  </a:lnTo>
                  <a:lnTo>
                    <a:pt x="9" y="4"/>
                  </a:lnTo>
                  <a:lnTo>
                    <a:pt x="5" y="0"/>
                  </a:lnTo>
                  <a:lnTo>
                    <a:pt x="0" y="0"/>
                  </a:lnTo>
                  <a:lnTo>
                    <a:pt x="0" y="4"/>
                  </a:lnTo>
                  <a:lnTo>
                    <a:pt x="5" y="0"/>
                  </a:lnTo>
                  <a:close/>
                </a:path>
              </a:pathLst>
            </a:custGeom>
            <a:solidFill>
              <a:srgbClr val="FFFFCC"/>
            </a:solidFill>
            <a:ln w="9525">
              <a:noFill/>
              <a:round/>
              <a:headEnd/>
              <a:tailEnd/>
            </a:ln>
          </p:spPr>
          <p:txBody>
            <a:bodyPr/>
            <a:lstStyle/>
            <a:p>
              <a:endParaRPr lang="en-US"/>
            </a:p>
          </p:txBody>
        </p:sp>
        <p:sp>
          <p:nvSpPr>
            <p:cNvPr id="165" name="Freeform 167"/>
            <p:cNvSpPr>
              <a:spLocks/>
            </p:cNvSpPr>
            <p:nvPr/>
          </p:nvSpPr>
          <p:spPr bwMode="auto">
            <a:xfrm>
              <a:off x="471" y="452"/>
              <a:ext cx="13" cy="9"/>
            </a:xfrm>
            <a:custGeom>
              <a:avLst/>
              <a:gdLst>
                <a:gd name="T0" fmla="*/ 13 w 13"/>
                <a:gd name="T1" fmla="*/ 4 h 9"/>
                <a:gd name="T2" fmla="*/ 9 w 13"/>
                <a:gd name="T3" fmla="*/ 0 h 9"/>
                <a:gd name="T4" fmla="*/ 0 w 13"/>
                <a:gd name="T5" fmla="*/ 0 h 9"/>
                <a:gd name="T6" fmla="*/ 0 w 13"/>
                <a:gd name="T7" fmla="*/ 9 h 9"/>
                <a:gd name="T8" fmla="*/ 9 w 13"/>
                <a:gd name="T9" fmla="*/ 9 h 9"/>
                <a:gd name="T10" fmla="*/ 13 w 13"/>
                <a:gd name="T11" fmla="*/ 4 h 9"/>
                <a:gd name="T12" fmla="*/ 9 w 13"/>
                <a:gd name="T13" fmla="*/ 9 h 9"/>
                <a:gd name="T14" fmla="*/ 13 w 13"/>
                <a:gd name="T15" fmla="*/ 9 h 9"/>
                <a:gd name="T16" fmla="*/ 13 w 13"/>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4"/>
                  </a:moveTo>
                  <a:lnTo>
                    <a:pt x="9" y="0"/>
                  </a:lnTo>
                  <a:lnTo>
                    <a:pt x="0" y="0"/>
                  </a:lnTo>
                  <a:lnTo>
                    <a:pt x="0" y="9"/>
                  </a:lnTo>
                  <a:lnTo>
                    <a:pt x="9" y="9"/>
                  </a:lnTo>
                  <a:lnTo>
                    <a:pt x="13" y="4"/>
                  </a:lnTo>
                  <a:lnTo>
                    <a:pt x="9" y="9"/>
                  </a:lnTo>
                  <a:lnTo>
                    <a:pt x="13" y="9"/>
                  </a:lnTo>
                  <a:lnTo>
                    <a:pt x="13" y="4"/>
                  </a:lnTo>
                  <a:close/>
                </a:path>
              </a:pathLst>
            </a:custGeom>
            <a:solidFill>
              <a:srgbClr val="FFFFCC"/>
            </a:solidFill>
            <a:ln w="9525">
              <a:noFill/>
              <a:round/>
              <a:headEnd/>
              <a:tailEnd/>
            </a:ln>
          </p:spPr>
          <p:txBody>
            <a:bodyPr/>
            <a:lstStyle/>
            <a:p>
              <a:endParaRPr lang="en-US"/>
            </a:p>
          </p:txBody>
        </p:sp>
        <p:sp>
          <p:nvSpPr>
            <p:cNvPr id="166" name="Freeform 168"/>
            <p:cNvSpPr>
              <a:spLocks/>
            </p:cNvSpPr>
            <p:nvPr/>
          </p:nvSpPr>
          <p:spPr bwMode="auto">
            <a:xfrm>
              <a:off x="475" y="443"/>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5 w 9"/>
                <a:gd name="T13" fmla="*/ 0 h 13"/>
                <a:gd name="T14" fmla="*/ 0 w 9"/>
                <a:gd name="T15" fmla="*/ 0 h 13"/>
                <a:gd name="T16" fmla="*/ 0 w 9"/>
                <a:gd name="T17" fmla="*/ 4 h 13"/>
                <a:gd name="T18" fmla="*/ 5 w 9"/>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5" y="0"/>
                  </a:moveTo>
                  <a:lnTo>
                    <a:pt x="0" y="4"/>
                  </a:lnTo>
                  <a:lnTo>
                    <a:pt x="0" y="13"/>
                  </a:lnTo>
                  <a:lnTo>
                    <a:pt x="9" y="13"/>
                  </a:lnTo>
                  <a:lnTo>
                    <a:pt x="9" y="4"/>
                  </a:lnTo>
                  <a:lnTo>
                    <a:pt x="5" y="0"/>
                  </a:lnTo>
                  <a:lnTo>
                    <a:pt x="0" y="0"/>
                  </a:lnTo>
                  <a:lnTo>
                    <a:pt x="0" y="4"/>
                  </a:lnTo>
                  <a:lnTo>
                    <a:pt x="5" y="0"/>
                  </a:lnTo>
                  <a:close/>
                </a:path>
              </a:pathLst>
            </a:custGeom>
            <a:solidFill>
              <a:srgbClr val="FFFFCC"/>
            </a:solidFill>
            <a:ln w="9525">
              <a:noFill/>
              <a:round/>
              <a:headEnd/>
              <a:tailEnd/>
            </a:ln>
          </p:spPr>
          <p:txBody>
            <a:bodyPr/>
            <a:lstStyle/>
            <a:p>
              <a:endParaRPr lang="en-US"/>
            </a:p>
          </p:txBody>
        </p:sp>
        <p:sp>
          <p:nvSpPr>
            <p:cNvPr id="167" name="Freeform 169"/>
            <p:cNvSpPr>
              <a:spLocks/>
            </p:cNvSpPr>
            <p:nvPr/>
          </p:nvSpPr>
          <p:spPr bwMode="auto">
            <a:xfrm>
              <a:off x="480" y="443"/>
              <a:ext cx="9" cy="9"/>
            </a:xfrm>
            <a:custGeom>
              <a:avLst/>
              <a:gdLst>
                <a:gd name="T0" fmla="*/ 9 w 9"/>
                <a:gd name="T1" fmla="*/ 9 h 9"/>
                <a:gd name="T2" fmla="*/ 9 w 9"/>
                <a:gd name="T3" fmla="*/ 0 h 9"/>
                <a:gd name="T4" fmla="*/ 0 w 9"/>
                <a:gd name="T5" fmla="*/ 0 h 9"/>
                <a:gd name="T6" fmla="*/ 0 w 9"/>
                <a:gd name="T7" fmla="*/ 9 h 9"/>
                <a:gd name="T8" fmla="*/ 9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168" name="Freeform 170"/>
            <p:cNvSpPr>
              <a:spLocks/>
            </p:cNvSpPr>
            <p:nvPr/>
          </p:nvSpPr>
          <p:spPr bwMode="auto">
            <a:xfrm>
              <a:off x="489" y="443"/>
              <a:ext cx="9" cy="9"/>
            </a:xfrm>
            <a:custGeom>
              <a:avLst/>
              <a:gdLst>
                <a:gd name="T0" fmla="*/ 9 w 9"/>
                <a:gd name="T1" fmla="*/ 0 h 9"/>
                <a:gd name="T2" fmla="*/ 9 w 9"/>
                <a:gd name="T3" fmla="*/ 0 h 9"/>
                <a:gd name="T4" fmla="*/ 0 w 9"/>
                <a:gd name="T5" fmla="*/ 0 h 9"/>
                <a:gd name="T6" fmla="*/ 0 w 9"/>
                <a:gd name="T7" fmla="*/ 9 h 9"/>
                <a:gd name="T8" fmla="*/ 9 w 9"/>
                <a:gd name="T9" fmla="*/ 9 h 9"/>
                <a:gd name="T10" fmla="*/ 9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0"/>
                  </a:moveTo>
                  <a:lnTo>
                    <a:pt x="9" y="0"/>
                  </a:lnTo>
                  <a:lnTo>
                    <a:pt x="0" y="0"/>
                  </a:lnTo>
                  <a:lnTo>
                    <a:pt x="0" y="9"/>
                  </a:lnTo>
                  <a:lnTo>
                    <a:pt x="9" y="9"/>
                  </a:lnTo>
                  <a:lnTo>
                    <a:pt x="9" y="0"/>
                  </a:lnTo>
                  <a:close/>
                </a:path>
              </a:pathLst>
            </a:custGeom>
            <a:solidFill>
              <a:srgbClr val="FFFFCC"/>
            </a:solidFill>
            <a:ln w="9525">
              <a:noFill/>
              <a:round/>
              <a:headEnd/>
              <a:tailEnd/>
            </a:ln>
          </p:spPr>
          <p:txBody>
            <a:bodyPr/>
            <a:lstStyle/>
            <a:p>
              <a:endParaRPr lang="en-US"/>
            </a:p>
          </p:txBody>
        </p:sp>
        <p:sp>
          <p:nvSpPr>
            <p:cNvPr id="169" name="Freeform 171"/>
            <p:cNvSpPr>
              <a:spLocks/>
            </p:cNvSpPr>
            <p:nvPr/>
          </p:nvSpPr>
          <p:spPr bwMode="auto">
            <a:xfrm>
              <a:off x="484" y="443"/>
              <a:ext cx="14" cy="9"/>
            </a:xfrm>
            <a:custGeom>
              <a:avLst/>
              <a:gdLst>
                <a:gd name="T0" fmla="*/ 0 w 14"/>
                <a:gd name="T1" fmla="*/ 9 h 9"/>
                <a:gd name="T2" fmla="*/ 5 w 14"/>
                <a:gd name="T3" fmla="*/ 9 h 9"/>
                <a:gd name="T4" fmla="*/ 14 w 14"/>
                <a:gd name="T5" fmla="*/ 9 h 9"/>
                <a:gd name="T6" fmla="*/ 14 w 14"/>
                <a:gd name="T7" fmla="*/ 0 h 9"/>
                <a:gd name="T8" fmla="*/ 5 w 14"/>
                <a:gd name="T9" fmla="*/ 0 h 9"/>
                <a:gd name="T10" fmla="*/ 0 w 14"/>
                <a:gd name="T11" fmla="*/ 9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0" y="9"/>
                  </a:moveTo>
                  <a:lnTo>
                    <a:pt x="5" y="9"/>
                  </a:lnTo>
                  <a:lnTo>
                    <a:pt x="14" y="9"/>
                  </a:lnTo>
                  <a:lnTo>
                    <a:pt x="14" y="0"/>
                  </a:lnTo>
                  <a:lnTo>
                    <a:pt x="5" y="0"/>
                  </a:lnTo>
                  <a:lnTo>
                    <a:pt x="0" y="9"/>
                  </a:lnTo>
                  <a:close/>
                </a:path>
              </a:pathLst>
            </a:custGeom>
            <a:solidFill>
              <a:srgbClr val="FFFFCC"/>
            </a:solidFill>
            <a:ln w="9525">
              <a:noFill/>
              <a:round/>
              <a:headEnd/>
              <a:tailEnd/>
            </a:ln>
          </p:spPr>
          <p:txBody>
            <a:bodyPr/>
            <a:lstStyle/>
            <a:p>
              <a:endParaRPr lang="en-US"/>
            </a:p>
          </p:txBody>
        </p:sp>
        <p:sp>
          <p:nvSpPr>
            <p:cNvPr id="170" name="Freeform 172"/>
            <p:cNvSpPr>
              <a:spLocks/>
            </p:cNvSpPr>
            <p:nvPr/>
          </p:nvSpPr>
          <p:spPr bwMode="auto">
            <a:xfrm>
              <a:off x="484" y="445"/>
              <a:ext cx="18" cy="16"/>
            </a:xfrm>
            <a:custGeom>
              <a:avLst/>
              <a:gdLst>
                <a:gd name="T0" fmla="*/ 18 w 18"/>
                <a:gd name="T1" fmla="*/ 11 h 16"/>
                <a:gd name="T2" fmla="*/ 16 w 18"/>
                <a:gd name="T3" fmla="*/ 9 h 16"/>
                <a:gd name="T4" fmla="*/ 7 w 18"/>
                <a:gd name="T5" fmla="*/ 0 h 16"/>
                <a:gd name="T6" fmla="*/ 0 w 18"/>
                <a:gd name="T7" fmla="*/ 7 h 16"/>
                <a:gd name="T8" fmla="*/ 9 w 18"/>
                <a:gd name="T9" fmla="*/ 16 h 16"/>
                <a:gd name="T10" fmla="*/ 18 w 18"/>
                <a:gd name="T11" fmla="*/ 11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18" y="11"/>
                  </a:moveTo>
                  <a:lnTo>
                    <a:pt x="16" y="9"/>
                  </a:lnTo>
                  <a:lnTo>
                    <a:pt x="7" y="0"/>
                  </a:lnTo>
                  <a:lnTo>
                    <a:pt x="0" y="7"/>
                  </a:lnTo>
                  <a:lnTo>
                    <a:pt x="9" y="16"/>
                  </a:lnTo>
                  <a:lnTo>
                    <a:pt x="18" y="11"/>
                  </a:lnTo>
                  <a:close/>
                </a:path>
              </a:pathLst>
            </a:custGeom>
            <a:solidFill>
              <a:srgbClr val="FFFFCC"/>
            </a:solidFill>
            <a:ln w="9525">
              <a:noFill/>
              <a:round/>
              <a:headEnd/>
              <a:tailEnd/>
            </a:ln>
          </p:spPr>
          <p:txBody>
            <a:bodyPr/>
            <a:lstStyle/>
            <a:p>
              <a:endParaRPr lang="en-US"/>
            </a:p>
          </p:txBody>
        </p:sp>
        <p:sp>
          <p:nvSpPr>
            <p:cNvPr id="171" name="Freeform 173"/>
            <p:cNvSpPr>
              <a:spLocks/>
            </p:cNvSpPr>
            <p:nvPr/>
          </p:nvSpPr>
          <p:spPr bwMode="auto">
            <a:xfrm>
              <a:off x="493" y="443"/>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5 w 9"/>
                <a:gd name="T13" fmla="*/ 0 h 13"/>
                <a:gd name="T14" fmla="*/ 0 w 9"/>
                <a:gd name="T15" fmla="*/ 0 h 13"/>
                <a:gd name="T16" fmla="*/ 0 w 9"/>
                <a:gd name="T17" fmla="*/ 4 h 13"/>
                <a:gd name="T18" fmla="*/ 5 w 9"/>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5" y="0"/>
                  </a:moveTo>
                  <a:lnTo>
                    <a:pt x="0" y="4"/>
                  </a:lnTo>
                  <a:lnTo>
                    <a:pt x="0" y="13"/>
                  </a:lnTo>
                  <a:lnTo>
                    <a:pt x="9" y="13"/>
                  </a:lnTo>
                  <a:lnTo>
                    <a:pt x="9" y="4"/>
                  </a:lnTo>
                  <a:lnTo>
                    <a:pt x="5" y="0"/>
                  </a:lnTo>
                  <a:lnTo>
                    <a:pt x="0" y="0"/>
                  </a:lnTo>
                  <a:lnTo>
                    <a:pt x="0" y="4"/>
                  </a:lnTo>
                  <a:lnTo>
                    <a:pt x="5" y="0"/>
                  </a:lnTo>
                  <a:close/>
                </a:path>
              </a:pathLst>
            </a:custGeom>
            <a:solidFill>
              <a:srgbClr val="FFFFCC"/>
            </a:solidFill>
            <a:ln w="9525">
              <a:noFill/>
              <a:round/>
              <a:headEnd/>
              <a:tailEnd/>
            </a:ln>
          </p:spPr>
          <p:txBody>
            <a:bodyPr/>
            <a:lstStyle/>
            <a:p>
              <a:endParaRPr lang="en-US"/>
            </a:p>
          </p:txBody>
        </p:sp>
        <p:sp>
          <p:nvSpPr>
            <p:cNvPr id="172" name="Freeform 174"/>
            <p:cNvSpPr>
              <a:spLocks/>
            </p:cNvSpPr>
            <p:nvPr/>
          </p:nvSpPr>
          <p:spPr bwMode="auto">
            <a:xfrm>
              <a:off x="498" y="443"/>
              <a:ext cx="13" cy="9"/>
            </a:xfrm>
            <a:custGeom>
              <a:avLst/>
              <a:gdLst>
                <a:gd name="T0" fmla="*/ 13 w 13"/>
                <a:gd name="T1" fmla="*/ 4 h 9"/>
                <a:gd name="T2" fmla="*/ 9 w 13"/>
                <a:gd name="T3" fmla="*/ 0 h 9"/>
                <a:gd name="T4" fmla="*/ 0 w 13"/>
                <a:gd name="T5" fmla="*/ 0 h 9"/>
                <a:gd name="T6" fmla="*/ 0 w 13"/>
                <a:gd name="T7" fmla="*/ 9 h 9"/>
                <a:gd name="T8" fmla="*/ 9 w 13"/>
                <a:gd name="T9" fmla="*/ 9 h 9"/>
                <a:gd name="T10" fmla="*/ 13 w 13"/>
                <a:gd name="T11" fmla="*/ 4 h 9"/>
                <a:gd name="T12" fmla="*/ 9 w 13"/>
                <a:gd name="T13" fmla="*/ 9 h 9"/>
                <a:gd name="T14" fmla="*/ 13 w 13"/>
                <a:gd name="T15" fmla="*/ 9 h 9"/>
                <a:gd name="T16" fmla="*/ 13 w 13"/>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4"/>
                  </a:moveTo>
                  <a:lnTo>
                    <a:pt x="9" y="0"/>
                  </a:lnTo>
                  <a:lnTo>
                    <a:pt x="0" y="0"/>
                  </a:lnTo>
                  <a:lnTo>
                    <a:pt x="0" y="9"/>
                  </a:lnTo>
                  <a:lnTo>
                    <a:pt x="9" y="9"/>
                  </a:lnTo>
                  <a:lnTo>
                    <a:pt x="13" y="4"/>
                  </a:lnTo>
                  <a:lnTo>
                    <a:pt x="9" y="9"/>
                  </a:lnTo>
                  <a:lnTo>
                    <a:pt x="13" y="9"/>
                  </a:lnTo>
                  <a:lnTo>
                    <a:pt x="13" y="4"/>
                  </a:lnTo>
                  <a:close/>
                </a:path>
              </a:pathLst>
            </a:custGeom>
            <a:solidFill>
              <a:srgbClr val="FFFFCC"/>
            </a:solidFill>
            <a:ln w="9525">
              <a:noFill/>
              <a:round/>
              <a:headEnd/>
              <a:tailEnd/>
            </a:ln>
          </p:spPr>
          <p:txBody>
            <a:bodyPr/>
            <a:lstStyle/>
            <a:p>
              <a:endParaRPr lang="en-US"/>
            </a:p>
          </p:txBody>
        </p:sp>
        <p:sp>
          <p:nvSpPr>
            <p:cNvPr id="173" name="Freeform 175"/>
            <p:cNvSpPr>
              <a:spLocks/>
            </p:cNvSpPr>
            <p:nvPr/>
          </p:nvSpPr>
          <p:spPr bwMode="auto">
            <a:xfrm>
              <a:off x="502" y="434"/>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5 w 9"/>
                <a:gd name="T13" fmla="*/ 0 h 13"/>
                <a:gd name="T14" fmla="*/ 0 w 9"/>
                <a:gd name="T15" fmla="*/ 0 h 13"/>
                <a:gd name="T16" fmla="*/ 0 w 9"/>
                <a:gd name="T17" fmla="*/ 4 h 13"/>
                <a:gd name="T18" fmla="*/ 5 w 9"/>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5" y="0"/>
                  </a:moveTo>
                  <a:lnTo>
                    <a:pt x="0" y="4"/>
                  </a:lnTo>
                  <a:lnTo>
                    <a:pt x="0" y="13"/>
                  </a:lnTo>
                  <a:lnTo>
                    <a:pt x="9" y="13"/>
                  </a:lnTo>
                  <a:lnTo>
                    <a:pt x="9" y="4"/>
                  </a:lnTo>
                  <a:lnTo>
                    <a:pt x="5" y="0"/>
                  </a:lnTo>
                  <a:lnTo>
                    <a:pt x="0" y="0"/>
                  </a:lnTo>
                  <a:lnTo>
                    <a:pt x="0" y="4"/>
                  </a:lnTo>
                  <a:lnTo>
                    <a:pt x="5" y="0"/>
                  </a:lnTo>
                  <a:close/>
                </a:path>
              </a:pathLst>
            </a:custGeom>
            <a:solidFill>
              <a:srgbClr val="FFFFCC"/>
            </a:solidFill>
            <a:ln w="9525">
              <a:noFill/>
              <a:round/>
              <a:headEnd/>
              <a:tailEnd/>
            </a:ln>
          </p:spPr>
          <p:txBody>
            <a:bodyPr/>
            <a:lstStyle/>
            <a:p>
              <a:endParaRPr lang="en-US"/>
            </a:p>
          </p:txBody>
        </p:sp>
        <p:sp>
          <p:nvSpPr>
            <p:cNvPr id="174" name="Freeform 176"/>
            <p:cNvSpPr>
              <a:spLocks/>
            </p:cNvSpPr>
            <p:nvPr/>
          </p:nvSpPr>
          <p:spPr bwMode="auto">
            <a:xfrm>
              <a:off x="507" y="434"/>
              <a:ext cx="13" cy="9"/>
            </a:xfrm>
            <a:custGeom>
              <a:avLst/>
              <a:gdLst>
                <a:gd name="T0" fmla="*/ 13 w 13"/>
                <a:gd name="T1" fmla="*/ 4 h 9"/>
                <a:gd name="T2" fmla="*/ 9 w 13"/>
                <a:gd name="T3" fmla="*/ 0 h 9"/>
                <a:gd name="T4" fmla="*/ 0 w 13"/>
                <a:gd name="T5" fmla="*/ 0 h 9"/>
                <a:gd name="T6" fmla="*/ 0 w 13"/>
                <a:gd name="T7" fmla="*/ 9 h 9"/>
                <a:gd name="T8" fmla="*/ 9 w 13"/>
                <a:gd name="T9" fmla="*/ 9 h 9"/>
                <a:gd name="T10" fmla="*/ 13 w 13"/>
                <a:gd name="T11" fmla="*/ 4 h 9"/>
                <a:gd name="T12" fmla="*/ 9 w 13"/>
                <a:gd name="T13" fmla="*/ 9 h 9"/>
                <a:gd name="T14" fmla="*/ 13 w 13"/>
                <a:gd name="T15" fmla="*/ 9 h 9"/>
                <a:gd name="T16" fmla="*/ 13 w 13"/>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4"/>
                  </a:moveTo>
                  <a:lnTo>
                    <a:pt x="9" y="0"/>
                  </a:lnTo>
                  <a:lnTo>
                    <a:pt x="0" y="0"/>
                  </a:lnTo>
                  <a:lnTo>
                    <a:pt x="0" y="9"/>
                  </a:lnTo>
                  <a:lnTo>
                    <a:pt x="9" y="9"/>
                  </a:lnTo>
                  <a:lnTo>
                    <a:pt x="13" y="4"/>
                  </a:lnTo>
                  <a:lnTo>
                    <a:pt x="9" y="9"/>
                  </a:lnTo>
                  <a:lnTo>
                    <a:pt x="13" y="9"/>
                  </a:lnTo>
                  <a:lnTo>
                    <a:pt x="13" y="4"/>
                  </a:lnTo>
                  <a:close/>
                </a:path>
              </a:pathLst>
            </a:custGeom>
            <a:solidFill>
              <a:srgbClr val="FFFFCC"/>
            </a:solidFill>
            <a:ln w="9525">
              <a:noFill/>
              <a:round/>
              <a:headEnd/>
              <a:tailEnd/>
            </a:ln>
          </p:spPr>
          <p:txBody>
            <a:bodyPr/>
            <a:lstStyle/>
            <a:p>
              <a:endParaRPr lang="en-US"/>
            </a:p>
          </p:txBody>
        </p:sp>
        <p:sp>
          <p:nvSpPr>
            <p:cNvPr id="175" name="Freeform 177"/>
            <p:cNvSpPr>
              <a:spLocks/>
            </p:cNvSpPr>
            <p:nvPr/>
          </p:nvSpPr>
          <p:spPr bwMode="auto">
            <a:xfrm>
              <a:off x="511" y="425"/>
              <a:ext cx="9" cy="13"/>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 name="T12" fmla="*/ 9 w 9"/>
                <a:gd name="T13" fmla="*/ 4 h 13"/>
                <a:gd name="T14" fmla="*/ 9 w 9"/>
                <a:gd name="T15" fmla="*/ 0 h 13"/>
                <a:gd name="T16" fmla="*/ 5 w 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5" y="0"/>
                  </a:moveTo>
                  <a:lnTo>
                    <a:pt x="0" y="4"/>
                  </a:lnTo>
                  <a:lnTo>
                    <a:pt x="0" y="13"/>
                  </a:lnTo>
                  <a:lnTo>
                    <a:pt x="9" y="13"/>
                  </a:lnTo>
                  <a:lnTo>
                    <a:pt x="9" y="4"/>
                  </a:lnTo>
                  <a:lnTo>
                    <a:pt x="5" y="0"/>
                  </a:lnTo>
                  <a:lnTo>
                    <a:pt x="9" y="4"/>
                  </a:lnTo>
                  <a:lnTo>
                    <a:pt x="9" y="0"/>
                  </a:lnTo>
                  <a:lnTo>
                    <a:pt x="5" y="0"/>
                  </a:lnTo>
                  <a:close/>
                </a:path>
              </a:pathLst>
            </a:custGeom>
            <a:solidFill>
              <a:srgbClr val="FFFFCC"/>
            </a:solidFill>
            <a:ln w="9525">
              <a:noFill/>
              <a:round/>
              <a:headEnd/>
              <a:tailEnd/>
            </a:ln>
          </p:spPr>
          <p:txBody>
            <a:bodyPr/>
            <a:lstStyle/>
            <a:p>
              <a:endParaRPr lang="en-US"/>
            </a:p>
          </p:txBody>
        </p:sp>
        <p:sp>
          <p:nvSpPr>
            <p:cNvPr id="176" name="Freeform 178"/>
            <p:cNvSpPr>
              <a:spLocks/>
            </p:cNvSpPr>
            <p:nvPr/>
          </p:nvSpPr>
          <p:spPr bwMode="auto">
            <a:xfrm>
              <a:off x="502" y="425"/>
              <a:ext cx="14" cy="9"/>
            </a:xfrm>
            <a:custGeom>
              <a:avLst/>
              <a:gdLst>
                <a:gd name="T0" fmla="*/ 0 w 14"/>
                <a:gd name="T1" fmla="*/ 4 h 9"/>
                <a:gd name="T2" fmla="*/ 5 w 14"/>
                <a:gd name="T3" fmla="*/ 9 h 9"/>
                <a:gd name="T4" fmla="*/ 14 w 14"/>
                <a:gd name="T5" fmla="*/ 9 h 9"/>
                <a:gd name="T6" fmla="*/ 14 w 14"/>
                <a:gd name="T7" fmla="*/ 0 h 9"/>
                <a:gd name="T8" fmla="*/ 5 w 14"/>
                <a:gd name="T9" fmla="*/ 0 h 9"/>
                <a:gd name="T10" fmla="*/ 0 w 14"/>
                <a:gd name="T11" fmla="*/ 4 h 9"/>
                <a:gd name="T12" fmla="*/ 0 w 14"/>
                <a:gd name="T13" fmla="*/ 4 h 9"/>
                <a:gd name="T14" fmla="*/ 0 w 14"/>
                <a:gd name="T15" fmla="*/ 9 h 9"/>
                <a:gd name="T16" fmla="*/ 5 w 14"/>
                <a:gd name="T17" fmla="*/ 9 h 9"/>
                <a:gd name="T18" fmla="*/ 0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0" y="4"/>
                  </a:moveTo>
                  <a:lnTo>
                    <a:pt x="5" y="9"/>
                  </a:lnTo>
                  <a:lnTo>
                    <a:pt x="14" y="9"/>
                  </a:lnTo>
                  <a:lnTo>
                    <a:pt x="14" y="0"/>
                  </a:lnTo>
                  <a:lnTo>
                    <a:pt x="5" y="0"/>
                  </a:lnTo>
                  <a:lnTo>
                    <a:pt x="0" y="4"/>
                  </a:lnTo>
                  <a:lnTo>
                    <a:pt x="0" y="9"/>
                  </a:lnTo>
                  <a:lnTo>
                    <a:pt x="5" y="9"/>
                  </a:lnTo>
                  <a:lnTo>
                    <a:pt x="0" y="4"/>
                  </a:lnTo>
                  <a:close/>
                </a:path>
              </a:pathLst>
            </a:custGeom>
            <a:solidFill>
              <a:srgbClr val="FFFFCC"/>
            </a:solidFill>
            <a:ln w="9525">
              <a:noFill/>
              <a:round/>
              <a:headEnd/>
              <a:tailEnd/>
            </a:ln>
          </p:spPr>
          <p:txBody>
            <a:bodyPr/>
            <a:lstStyle/>
            <a:p>
              <a:endParaRPr lang="en-US"/>
            </a:p>
          </p:txBody>
        </p:sp>
        <p:sp>
          <p:nvSpPr>
            <p:cNvPr id="177" name="Freeform 179"/>
            <p:cNvSpPr>
              <a:spLocks/>
            </p:cNvSpPr>
            <p:nvPr/>
          </p:nvSpPr>
          <p:spPr bwMode="auto">
            <a:xfrm>
              <a:off x="502" y="418"/>
              <a:ext cx="9" cy="11"/>
            </a:xfrm>
            <a:custGeom>
              <a:avLst/>
              <a:gdLst>
                <a:gd name="T0" fmla="*/ 0 w 9"/>
                <a:gd name="T1" fmla="*/ 0 h 11"/>
                <a:gd name="T2" fmla="*/ 0 w 9"/>
                <a:gd name="T3" fmla="*/ 2 h 11"/>
                <a:gd name="T4" fmla="*/ 0 w 9"/>
                <a:gd name="T5" fmla="*/ 11 h 11"/>
                <a:gd name="T6" fmla="*/ 9 w 9"/>
                <a:gd name="T7" fmla="*/ 11 h 11"/>
                <a:gd name="T8" fmla="*/ 9 w 9"/>
                <a:gd name="T9" fmla="*/ 2 h 11"/>
                <a:gd name="T10" fmla="*/ 0 w 9"/>
                <a:gd name="T11" fmla="*/ 0 h 11"/>
                <a:gd name="T12" fmla="*/ 0 60000 65536"/>
                <a:gd name="T13" fmla="*/ 0 60000 65536"/>
                <a:gd name="T14" fmla="*/ 0 60000 65536"/>
                <a:gd name="T15" fmla="*/ 0 60000 65536"/>
                <a:gd name="T16" fmla="*/ 0 60000 65536"/>
                <a:gd name="T17" fmla="*/ 0 60000 65536"/>
                <a:gd name="T18" fmla="*/ 0 w 9"/>
                <a:gd name="T19" fmla="*/ 0 h 11"/>
                <a:gd name="T20" fmla="*/ 9 w 9"/>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9" h="11">
                  <a:moveTo>
                    <a:pt x="0" y="0"/>
                  </a:moveTo>
                  <a:lnTo>
                    <a:pt x="0" y="2"/>
                  </a:lnTo>
                  <a:lnTo>
                    <a:pt x="0" y="11"/>
                  </a:lnTo>
                  <a:lnTo>
                    <a:pt x="9" y="11"/>
                  </a:lnTo>
                  <a:lnTo>
                    <a:pt x="9" y="2"/>
                  </a:lnTo>
                  <a:lnTo>
                    <a:pt x="0" y="0"/>
                  </a:lnTo>
                  <a:close/>
                </a:path>
              </a:pathLst>
            </a:custGeom>
            <a:solidFill>
              <a:srgbClr val="FFFFCC"/>
            </a:solidFill>
            <a:ln w="9525">
              <a:noFill/>
              <a:round/>
              <a:headEnd/>
              <a:tailEnd/>
            </a:ln>
          </p:spPr>
          <p:txBody>
            <a:bodyPr/>
            <a:lstStyle/>
            <a:p>
              <a:endParaRPr lang="en-US"/>
            </a:p>
          </p:txBody>
        </p:sp>
        <p:sp>
          <p:nvSpPr>
            <p:cNvPr id="178" name="Freeform 180"/>
            <p:cNvSpPr>
              <a:spLocks/>
            </p:cNvSpPr>
            <p:nvPr/>
          </p:nvSpPr>
          <p:spPr bwMode="auto">
            <a:xfrm>
              <a:off x="502" y="407"/>
              <a:ext cx="16" cy="18"/>
            </a:xfrm>
            <a:custGeom>
              <a:avLst/>
              <a:gdLst>
                <a:gd name="T0" fmla="*/ 14 w 16"/>
                <a:gd name="T1" fmla="*/ 0 h 18"/>
                <a:gd name="T2" fmla="*/ 9 w 16"/>
                <a:gd name="T3" fmla="*/ 2 h 18"/>
                <a:gd name="T4" fmla="*/ 0 w 16"/>
                <a:gd name="T5" fmla="*/ 11 h 18"/>
                <a:gd name="T6" fmla="*/ 7 w 16"/>
                <a:gd name="T7" fmla="*/ 18 h 18"/>
                <a:gd name="T8" fmla="*/ 16 w 16"/>
                <a:gd name="T9" fmla="*/ 9 h 18"/>
                <a:gd name="T10" fmla="*/ 14 w 16"/>
                <a:gd name="T11" fmla="*/ 0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14" y="0"/>
                  </a:moveTo>
                  <a:lnTo>
                    <a:pt x="9" y="2"/>
                  </a:lnTo>
                  <a:lnTo>
                    <a:pt x="0" y="11"/>
                  </a:lnTo>
                  <a:lnTo>
                    <a:pt x="7" y="18"/>
                  </a:lnTo>
                  <a:lnTo>
                    <a:pt x="16" y="9"/>
                  </a:lnTo>
                  <a:lnTo>
                    <a:pt x="14" y="0"/>
                  </a:lnTo>
                  <a:close/>
                </a:path>
              </a:pathLst>
            </a:custGeom>
            <a:solidFill>
              <a:srgbClr val="FFFFCC"/>
            </a:solidFill>
            <a:ln w="9525">
              <a:noFill/>
              <a:round/>
              <a:headEnd/>
              <a:tailEnd/>
            </a:ln>
          </p:spPr>
          <p:txBody>
            <a:bodyPr/>
            <a:lstStyle/>
            <a:p>
              <a:endParaRPr lang="en-US"/>
            </a:p>
          </p:txBody>
        </p:sp>
        <p:sp>
          <p:nvSpPr>
            <p:cNvPr id="179" name="Freeform 181"/>
            <p:cNvSpPr>
              <a:spLocks/>
            </p:cNvSpPr>
            <p:nvPr/>
          </p:nvSpPr>
          <p:spPr bwMode="auto">
            <a:xfrm>
              <a:off x="507" y="407"/>
              <a:ext cx="9" cy="9"/>
            </a:xfrm>
            <a:custGeom>
              <a:avLst/>
              <a:gdLst>
                <a:gd name="T0" fmla="*/ 0 w 9"/>
                <a:gd name="T1" fmla="*/ 9 h 9"/>
                <a:gd name="T2" fmla="*/ 0 w 9"/>
                <a:gd name="T3" fmla="*/ 9 h 9"/>
                <a:gd name="T4" fmla="*/ 9 w 9"/>
                <a:gd name="T5" fmla="*/ 9 h 9"/>
                <a:gd name="T6" fmla="*/ 9 w 9"/>
                <a:gd name="T7" fmla="*/ 0 h 9"/>
                <a:gd name="T8" fmla="*/ 0 w 9"/>
                <a:gd name="T9" fmla="*/ 0 h 9"/>
                <a:gd name="T10" fmla="*/ 0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9"/>
                  </a:moveTo>
                  <a:lnTo>
                    <a:pt x="0" y="9"/>
                  </a:lnTo>
                  <a:lnTo>
                    <a:pt x="9" y="9"/>
                  </a:lnTo>
                  <a:lnTo>
                    <a:pt x="9" y="0"/>
                  </a:lnTo>
                  <a:lnTo>
                    <a:pt x="0" y="0"/>
                  </a:lnTo>
                  <a:lnTo>
                    <a:pt x="0" y="9"/>
                  </a:lnTo>
                  <a:close/>
                </a:path>
              </a:pathLst>
            </a:custGeom>
            <a:solidFill>
              <a:srgbClr val="FFFFCC"/>
            </a:solidFill>
            <a:ln w="9525">
              <a:noFill/>
              <a:round/>
              <a:headEnd/>
              <a:tailEnd/>
            </a:ln>
          </p:spPr>
          <p:txBody>
            <a:bodyPr/>
            <a:lstStyle/>
            <a:p>
              <a:endParaRPr lang="en-US"/>
            </a:p>
          </p:txBody>
        </p:sp>
        <p:sp>
          <p:nvSpPr>
            <p:cNvPr id="180" name="Freeform 182"/>
            <p:cNvSpPr>
              <a:spLocks/>
            </p:cNvSpPr>
            <p:nvPr/>
          </p:nvSpPr>
          <p:spPr bwMode="auto">
            <a:xfrm>
              <a:off x="507" y="407"/>
              <a:ext cx="13" cy="9"/>
            </a:xfrm>
            <a:custGeom>
              <a:avLst/>
              <a:gdLst>
                <a:gd name="T0" fmla="*/ 13 w 13"/>
                <a:gd name="T1" fmla="*/ 4 h 9"/>
                <a:gd name="T2" fmla="*/ 9 w 13"/>
                <a:gd name="T3" fmla="*/ 0 h 9"/>
                <a:gd name="T4" fmla="*/ 0 w 13"/>
                <a:gd name="T5" fmla="*/ 0 h 9"/>
                <a:gd name="T6" fmla="*/ 0 w 13"/>
                <a:gd name="T7" fmla="*/ 9 h 9"/>
                <a:gd name="T8" fmla="*/ 9 w 13"/>
                <a:gd name="T9" fmla="*/ 9 h 9"/>
                <a:gd name="T10" fmla="*/ 13 w 13"/>
                <a:gd name="T11" fmla="*/ 4 h 9"/>
                <a:gd name="T12" fmla="*/ 9 w 13"/>
                <a:gd name="T13" fmla="*/ 9 h 9"/>
                <a:gd name="T14" fmla="*/ 13 w 13"/>
                <a:gd name="T15" fmla="*/ 9 h 9"/>
                <a:gd name="T16" fmla="*/ 13 w 13"/>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4"/>
                  </a:moveTo>
                  <a:lnTo>
                    <a:pt x="9" y="0"/>
                  </a:lnTo>
                  <a:lnTo>
                    <a:pt x="0" y="0"/>
                  </a:lnTo>
                  <a:lnTo>
                    <a:pt x="0" y="9"/>
                  </a:lnTo>
                  <a:lnTo>
                    <a:pt x="9" y="9"/>
                  </a:lnTo>
                  <a:lnTo>
                    <a:pt x="13" y="4"/>
                  </a:lnTo>
                  <a:lnTo>
                    <a:pt x="9" y="9"/>
                  </a:lnTo>
                  <a:lnTo>
                    <a:pt x="13" y="9"/>
                  </a:lnTo>
                  <a:lnTo>
                    <a:pt x="13" y="4"/>
                  </a:lnTo>
                  <a:close/>
                </a:path>
              </a:pathLst>
            </a:custGeom>
            <a:solidFill>
              <a:srgbClr val="FFFFCC"/>
            </a:solidFill>
            <a:ln w="9525">
              <a:noFill/>
              <a:round/>
              <a:headEnd/>
              <a:tailEnd/>
            </a:ln>
          </p:spPr>
          <p:txBody>
            <a:bodyPr/>
            <a:lstStyle/>
            <a:p>
              <a:endParaRPr lang="en-US"/>
            </a:p>
          </p:txBody>
        </p:sp>
        <p:sp>
          <p:nvSpPr>
            <p:cNvPr id="181" name="Freeform 183"/>
            <p:cNvSpPr>
              <a:spLocks/>
            </p:cNvSpPr>
            <p:nvPr/>
          </p:nvSpPr>
          <p:spPr bwMode="auto">
            <a:xfrm>
              <a:off x="511" y="400"/>
              <a:ext cx="9" cy="11"/>
            </a:xfrm>
            <a:custGeom>
              <a:avLst/>
              <a:gdLst>
                <a:gd name="T0" fmla="*/ 5 w 9"/>
                <a:gd name="T1" fmla="*/ 0 h 11"/>
                <a:gd name="T2" fmla="*/ 0 w 9"/>
                <a:gd name="T3" fmla="*/ 2 h 11"/>
                <a:gd name="T4" fmla="*/ 0 w 9"/>
                <a:gd name="T5" fmla="*/ 11 h 11"/>
                <a:gd name="T6" fmla="*/ 9 w 9"/>
                <a:gd name="T7" fmla="*/ 11 h 11"/>
                <a:gd name="T8" fmla="*/ 9 w 9"/>
                <a:gd name="T9" fmla="*/ 2 h 11"/>
                <a:gd name="T10" fmla="*/ 5 w 9"/>
                <a:gd name="T11" fmla="*/ 0 h 11"/>
                <a:gd name="T12" fmla="*/ 5 w 9"/>
                <a:gd name="T13" fmla="*/ 0 h 11"/>
                <a:gd name="T14" fmla="*/ 0 w 9"/>
                <a:gd name="T15" fmla="*/ 0 h 11"/>
                <a:gd name="T16" fmla="*/ 0 w 9"/>
                <a:gd name="T17" fmla="*/ 2 h 11"/>
                <a:gd name="T18" fmla="*/ 5 w 9"/>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1"/>
                <a:gd name="T32" fmla="*/ 9 w 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1">
                  <a:moveTo>
                    <a:pt x="5" y="0"/>
                  </a:moveTo>
                  <a:lnTo>
                    <a:pt x="0" y="2"/>
                  </a:lnTo>
                  <a:lnTo>
                    <a:pt x="0" y="11"/>
                  </a:lnTo>
                  <a:lnTo>
                    <a:pt x="9" y="11"/>
                  </a:lnTo>
                  <a:lnTo>
                    <a:pt x="9" y="2"/>
                  </a:lnTo>
                  <a:lnTo>
                    <a:pt x="5" y="0"/>
                  </a:lnTo>
                  <a:lnTo>
                    <a:pt x="0" y="0"/>
                  </a:lnTo>
                  <a:lnTo>
                    <a:pt x="0" y="2"/>
                  </a:lnTo>
                  <a:lnTo>
                    <a:pt x="5" y="0"/>
                  </a:lnTo>
                  <a:close/>
                </a:path>
              </a:pathLst>
            </a:custGeom>
            <a:solidFill>
              <a:srgbClr val="FFFFCC"/>
            </a:solidFill>
            <a:ln w="9525">
              <a:noFill/>
              <a:round/>
              <a:headEnd/>
              <a:tailEnd/>
            </a:ln>
          </p:spPr>
          <p:txBody>
            <a:bodyPr/>
            <a:lstStyle/>
            <a:p>
              <a:endParaRPr lang="en-US"/>
            </a:p>
          </p:txBody>
        </p:sp>
        <p:sp>
          <p:nvSpPr>
            <p:cNvPr id="182" name="Freeform 184"/>
            <p:cNvSpPr>
              <a:spLocks/>
            </p:cNvSpPr>
            <p:nvPr/>
          </p:nvSpPr>
          <p:spPr bwMode="auto">
            <a:xfrm>
              <a:off x="516" y="400"/>
              <a:ext cx="9" cy="7"/>
            </a:xfrm>
            <a:custGeom>
              <a:avLst/>
              <a:gdLst>
                <a:gd name="T0" fmla="*/ 9 w 9"/>
                <a:gd name="T1" fmla="*/ 7 h 7"/>
                <a:gd name="T2" fmla="*/ 9 w 9"/>
                <a:gd name="T3" fmla="*/ 0 h 7"/>
                <a:gd name="T4" fmla="*/ 0 w 9"/>
                <a:gd name="T5" fmla="*/ 0 h 7"/>
                <a:gd name="T6" fmla="*/ 0 w 9"/>
                <a:gd name="T7" fmla="*/ 7 h 7"/>
                <a:gd name="T8" fmla="*/ 9 w 9"/>
                <a:gd name="T9" fmla="*/ 7 h 7"/>
                <a:gd name="T10" fmla="*/ 9 w 9"/>
                <a:gd name="T11" fmla="*/ 7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9" y="7"/>
                  </a:moveTo>
                  <a:lnTo>
                    <a:pt x="9" y="0"/>
                  </a:lnTo>
                  <a:lnTo>
                    <a:pt x="0" y="0"/>
                  </a:lnTo>
                  <a:lnTo>
                    <a:pt x="0" y="7"/>
                  </a:lnTo>
                  <a:lnTo>
                    <a:pt x="9" y="7"/>
                  </a:lnTo>
                  <a:close/>
                </a:path>
              </a:pathLst>
            </a:custGeom>
            <a:solidFill>
              <a:srgbClr val="FFFFCC"/>
            </a:solidFill>
            <a:ln w="9525">
              <a:noFill/>
              <a:round/>
              <a:headEnd/>
              <a:tailEnd/>
            </a:ln>
          </p:spPr>
          <p:txBody>
            <a:bodyPr/>
            <a:lstStyle/>
            <a:p>
              <a:endParaRPr lang="en-US"/>
            </a:p>
          </p:txBody>
        </p:sp>
        <p:sp>
          <p:nvSpPr>
            <p:cNvPr id="183" name="Freeform 185"/>
            <p:cNvSpPr>
              <a:spLocks/>
            </p:cNvSpPr>
            <p:nvPr/>
          </p:nvSpPr>
          <p:spPr bwMode="auto">
            <a:xfrm>
              <a:off x="525" y="400"/>
              <a:ext cx="11" cy="7"/>
            </a:xfrm>
            <a:custGeom>
              <a:avLst/>
              <a:gdLst>
                <a:gd name="T0" fmla="*/ 11 w 11"/>
                <a:gd name="T1" fmla="*/ 2 h 7"/>
                <a:gd name="T2" fmla="*/ 9 w 11"/>
                <a:gd name="T3" fmla="*/ 0 h 7"/>
                <a:gd name="T4" fmla="*/ 0 w 11"/>
                <a:gd name="T5" fmla="*/ 0 h 7"/>
                <a:gd name="T6" fmla="*/ 0 w 11"/>
                <a:gd name="T7" fmla="*/ 7 h 7"/>
                <a:gd name="T8" fmla="*/ 9 w 11"/>
                <a:gd name="T9" fmla="*/ 7 h 7"/>
                <a:gd name="T10" fmla="*/ 11 w 11"/>
                <a:gd name="T11" fmla="*/ 2 h 7"/>
                <a:gd name="T12" fmla="*/ 11 w 11"/>
                <a:gd name="T13" fmla="*/ 2 h 7"/>
                <a:gd name="T14" fmla="*/ 11 w 11"/>
                <a:gd name="T15" fmla="*/ 0 h 7"/>
                <a:gd name="T16" fmla="*/ 9 w 11"/>
                <a:gd name="T17" fmla="*/ 0 h 7"/>
                <a:gd name="T18" fmla="*/ 11 w 11"/>
                <a:gd name="T19" fmla="*/ 2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7"/>
                <a:gd name="T32" fmla="*/ 11 w 11"/>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7">
                  <a:moveTo>
                    <a:pt x="11" y="2"/>
                  </a:moveTo>
                  <a:lnTo>
                    <a:pt x="9" y="0"/>
                  </a:lnTo>
                  <a:lnTo>
                    <a:pt x="0" y="0"/>
                  </a:lnTo>
                  <a:lnTo>
                    <a:pt x="0" y="7"/>
                  </a:lnTo>
                  <a:lnTo>
                    <a:pt x="9" y="7"/>
                  </a:lnTo>
                  <a:lnTo>
                    <a:pt x="11" y="2"/>
                  </a:lnTo>
                  <a:lnTo>
                    <a:pt x="11" y="0"/>
                  </a:lnTo>
                  <a:lnTo>
                    <a:pt x="9" y="0"/>
                  </a:lnTo>
                  <a:lnTo>
                    <a:pt x="11" y="2"/>
                  </a:lnTo>
                  <a:close/>
                </a:path>
              </a:pathLst>
            </a:custGeom>
            <a:solidFill>
              <a:srgbClr val="FFFFCC"/>
            </a:solidFill>
            <a:ln w="9525">
              <a:noFill/>
              <a:round/>
              <a:headEnd/>
              <a:tailEnd/>
            </a:ln>
          </p:spPr>
          <p:txBody>
            <a:bodyPr/>
            <a:lstStyle/>
            <a:p>
              <a:endParaRPr lang="en-US"/>
            </a:p>
          </p:txBody>
        </p:sp>
        <p:sp>
          <p:nvSpPr>
            <p:cNvPr id="184" name="Freeform 186"/>
            <p:cNvSpPr>
              <a:spLocks/>
            </p:cNvSpPr>
            <p:nvPr/>
          </p:nvSpPr>
          <p:spPr bwMode="auto">
            <a:xfrm>
              <a:off x="529" y="402"/>
              <a:ext cx="7" cy="14"/>
            </a:xfrm>
            <a:custGeom>
              <a:avLst/>
              <a:gdLst>
                <a:gd name="T0" fmla="*/ 5 w 7"/>
                <a:gd name="T1" fmla="*/ 14 h 14"/>
                <a:gd name="T2" fmla="*/ 7 w 7"/>
                <a:gd name="T3" fmla="*/ 9 h 14"/>
                <a:gd name="T4" fmla="*/ 7 w 7"/>
                <a:gd name="T5" fmla="*/ 0 h 14"/>
                <a:gd name="T6" fmla="*/ 0 w 7"/>
                <a:gd name="T7" fmla="*/ 0 h 14"/>
                <a:gd name="T8" fmla="*/ 0 w 7"/>
                <a:gd name="T9" fmla="*/ 9 h 14"/>
                <a:gd name="T10" fmla="*/ 5 w 7"/>
                <a:gd name="T11" fmla="*/ 14 h 14"/>
                <a:gd name="T12" fmla="*/ 0 w 7"/>
                <a:gd name="T13" fmla="*/ 9 h 14"/>
                <a:gd name="T14" fmla="*/ 0 w 7"/>
                <a:gd name="T15" fmla="*/ 14 h 14"/>
                <a:gd name="T16" fmla="*/ 5 w 7"/>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4"/>
                <a:gd name="T29" fmla="*/ 7 w 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4">
                  <a:moveTo>
                    <a:pt x="5" y="14"/>
                  </a:moveTo>
                  <a:lnTo>
                    <a:pt x="7" y="9"/>
                  </a:lnTo>
                  <a:lnTo>
                    <a:pt x="7" y="0"/>
                  </a:lnTo>
                  <a:lnTo>
                    <a:pt x="0" y="0"/>
                  </a:lnTo>
                  <a:lnTo>
                    <a:pt x="0" y="9"/>
                  </a:lnTo>
                  <a:lnTo>
                    <a:pt x="5" y="14"/>
                  </a:lnTo>
                  <a:lnTo>
                    <a:pt x="0" y="9"/>
                  </a:lnTo>
                  <a:lnTo>
                    <a:pt x="0" y="14"/>
                  </a:lnTo>
                  <a:lnTo>
                    <a:pt x="5" y="14"/>
                  </a:lnTo>
                  <a:close/>
                </a:path>
              </a:pathLst>
            </a:custGeom>
            <a:solidFill>
              <a:srgbClr val="FFFFCC"/>
            </a:solidFill>
            <a:ln w="9525">
              <a:noFill/>
              <a:round/>
              <a:headEnd/>
              <a:tailEnd/>
            </a:ln>
          </p:spPr>
          <p:txBody>
            <a:bodyPr/>
            <a:lstStyle/>
            <a:p>
              <a:endParaRPr lang="en-US"/>
            </a:p>
          </p:txBody>
        </p:sp>
        <p:sp>
          <p:nvSpPr>
            <p:cNvPr id="185" name="Freeform 187"/>
            <p:cNvSpPr>
              <a:spLocks/>
            </p:cNvSpPr>
            <p:nvPr/>
          </p:nvSpPr>
          <p:spPr bwMode="auto">
            <a:xfrm>
              <a:off x="534" y="407"/>
              <a:ext cx="11" cy="9"/>
            </a:xfrm>
            <a:custGeom>
              <a:avLst/>
              <a:gdLst>
                <a:gd name="T0" fmla="*/ 11 w 11"/>
                <a:gd name="T1" fmla="*/ 4 h 9"/>
                <a:gd name="T2" fmla="*/ 7 w 11"/>
                <a:gd name="T3" fmla="*/ 0 h 9"/>
                <a:gd name="T4" fmla="*/ 0 w 11"/>
                <a:gd name="T5" fmla="*/ 0 h 9"/>
                <a:gd name="T6" fmla="*/ 0 w 11"/>
                <a:gd name="T7" fmla="*/ 9 h 9"/>
                <a:gd name="T8" fmla="*/ 7 w 11"/>
                <a:gd name="T9" fmla="*/ 9 h 9"/>
                <a:gd name="T10" fmla="*/ 11 w 11"/>
                <a:gd name="T11" fmla="*/ 4 h 9"/>
                <a:gd name="T12" fmla="*/ 11 w 11"/>
                <a:gd name="T13" fmla="*/ 4 h 9"/>
                <a:gd name="T14" fmla="*/ 11 w 11"/>
                <a:gd name="T15" fmla="*/ 0 h 9"/>
                <a:gd name="T16" fmla="*/ 7 w 11"/>
                <a:gd name="T17" fmla="*/ 0 h 9"/>
                <a:gd name="T18" fmla="*/ 11 w 11"/>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
                <a:gd name="T32" fmla="*/ 11 w 1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
                  <a:moveTo>
                    <a:pt x="11" y="4"/>
                  </a:moveTo>
                  <a:lnTo>
                    <a:pt x="7" y="0"/>
                  </a:lnTo>
                  <a:lnTo>
                    <a:pt x="0" y="0"/>
                  </a:lnTo>
                  <a:lnTo>
                    <a:pt x="0" y="9"/>
                  </a:lnTo>
                  <a:lnTo>
                    <a:pt x="7" y="9"/>
                  </a:lnTo>
                  <a:lnTo>
                    <a:pt x="11" y="4"/>
                  </a:lnTo>
                  <a:lnTo>
                    <a:pt x="11" y="0"/>
                  </a:lnTo>
                  <a:lnTo>
                    <a:pt x="7" y="0"/>
                  </a:lnTo>
                  <a:lnTo>
                    <a:pt x="11" y="4"/>
                  </a:lnTo>
                  <a:close/>
                </a:path>
              </a:pathLst>
            </a:custGeom>
            <a:solidFill>
              <a:srgbClr val="FFFFCC"/>
            </a:solidFill>
            <a:ln w="9525">
              <a:noFill/>
              <a:round/>
              <a:headEnd/>
              <a:tailEnd/>
            </a:ln>
          </p:spPr>
          <p:txBody>
            <a:bodyPr/>
            <a:lstStyle/>
            <a:p>
              <a:endParaRPr lang="en-US"/>
            </a:p>
          </p:txBody>
        </p:sp>
        <p:sp>
          <p:nvSpPr>
            <p:cNvPr id="186" name="Freeform 188"/>
            <p:cNvSpPr>
              <a:spLocks/>
            </p:cNvSpPr>
            <p:nvPr/>
          </p:nvSpPr>
          <p:spPr bwMode="auto">
            <a:xfrm>
              <a:off x="536" y="411"/>
              <a:ext cx="9" cy="14"/>
            </a:xfrm>
            <a:custGeom>
              <a:avLst/>
              <a:gdLst>
                <a:gd name="T0" fmla="*/ 5 w 9"/>
                <a:gd name="T1" fmla="*/ 14 h 14"/>
                <a:gd name="T2" fmla="*/ 9 w 9"/>
                <a:gd name="T3" fmla="*/ 9 h 14"/>
                <a:gd name="T4" fmla="*/ 9 w 9"/>
                <a:gd name="T5" fmla="*/ 0 h 14"/>
                <a:gd name="T6" fmla="*/ 0 w 9"/>
                <a:gd name="T7" fmla="*/ 0 h 14"/>
                <a:gd name="T8" fmla="*/ 0 w 9"/>
                <a:gd name="T9" fmla="*/ 9 h 14"/>
                <a:gd name="T10" fmla="*/ 5 w 9"/>
                <a:gd name="T11" fmla="*/ 14 h 14"/>
                <a:gd name="T12" fmla="*/ 0 w 9"/>
                <a:gd name="T13" fmla="*/ 9 h 14"/>
                <a:gd name="T14" fmla="*/ 0 w 9"/>
                <a:gd name="T15" fmla="*/ 14 h 14"/>
                <a:gd name="T16" fmla="*/ 5 w 9"/>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5" y="14"/>
                  </a:moveTo>
                  <a:lnTo>
                    <a:pt x="9" y="9"/>
                  </a:lnTo>
                  <a:lnTo>
                    <a:pt x="9" y="0"/>
                  </a:lnTo>
                  <a:lnTo>
                    <a:pt x="0" y="0"/>
                  </a:lnTo>
                  <a:lnTo>
                    <a:pt x="0" y="9"/>
                  </a:lnTo>
                  <a:lnTo>
                    <a:pt x="5" y="14"/>
                  </a:lnTo>
                  <a:lnTo>
                    <a:pt x="0" y="9"/>
                  </a:lnTo>
                  <a:lnTo>
                    <a:pt x="0" y="14"/>
                  </a:lnTo>
                  <a:lnTo>
                    <a:pt x="5" y="14"/>
                  </a:lnTo>
                  <a:close/>
                </a:path>
              </a:pathLst>
            </a:custGeom>
            <a:solidFill>
              <a:srgbClr val="FFFFCC"/>
            </a:solidFill>
            <a:ln w="9525">
              <a:noFill/>
              <a:round/>
              <a:headEnd/>
              <a:tailEnd/>
            </a:ln>
          </p:spPr>
          <p:txBody>
            <a:bodyPr/>
            <a:lstStyle/>
            <a:p>
              <a:endParaRPr lang="en-US"/>
            </a:p>
          </p:txBody>
        </p:sp>
        <p:sp>
          <p:nvSpPr>
            <p:cNvPr id="187" name="Freeform 189"/>
            <p:cNvSpPr>
              <a:spLocks/>
            </p:cNvSpPr>
            <p:nvPr/>
          </p:nvSpPr>
          <p:spPr bwMode="auto">
            <a:xfrm>
              <a:off x="541" y="416"/>
              <a:ext cx="13" cy="9"/>
            </a:xfrm>
            <a:custGeom>
              <a:avLst/>
              <a:gdLst>
                <a:gd name="T0" fmla="*/ 13 w 13"/>
                <a:gd name="T1" fmla="*/ 4 h 9"/>
                <a:gd name="T2" fmla="*/ 9 w 13"/>
                <a:gd name="T3" fmla="*/ 0 h 9"/>
                <a:gd name="T4" fmla="*/ 0 w 13"/>
                <a:gd name="T5" fmla="*/ 0 h 9"/>
                <a:gd name="T6" fmla="*/ 0 w 13"/>
                <a:gd name="T7" fmla="*/ 9 h 9"/>
                <a:gd name="T8" fmla="*/ 9 w 13"/>
                <a:gd name="T9" fmla="*/ 9 h 9"/>
                <a:gd name="T10" fmla="*/ 13 w 13"/>
                <a:gd name="T11" fmla="*/ 4 h 9"/>
                <a:gd name="T12" fmla="*/ 13 w 13"/>
                <a:gd name="T13" fmla="*/ 4 h 9"/>
                <a:gd name="T14" fmla="*/ 13 w 13"/>
                <a:gd name="T15" fmla="*/ 0 h 9"/>
                <a:gd name="T16" fmla="*/ 9 w 13"/>
                <a:gd name="T17" fmla="*/ 0 h 9"/>
                <a:gd name="T18" fmla="*/ 13 w 13"/>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9"/>
                <a:gd name="T32" fmla="*/ 13 w 13"/>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9">
                  <a:moveTo>
                    <a:pt x="13" y="4"/>
                  </a:moveTo>
                  <a:lnTo>
                    <a:pt x="9" y="0"/>
                  </a:lnTo>
                  <a:lnTo>
                    <a:pt x="0" y="0"/>
                  </a:lnTo>
                  <a:lnTo>
                    <a:pt x="0" y="9"/>
                  </a:lnTo>
                  <a:lnTo>
                    <a:pt x="9" y="9"/>
                  </a:lnTo>
                  <a:lnTo>
                    <a:pt x="13" y="4"/>
                  </a:lnTo>
                  <a:lnTo>
                    <a:pt x="13" y="0"/>
                  </a:lnTo>
                  <a:lnTo>
                    <a:pt x="9" y="0"/>
                  </a:lnTo>
                  <a:lnTo>
                    <a:pt x="13" y="4"/>
                  </a:lnTo>
                  <a:close/>
                </a:path>
              </a:pathLst>
            </a:custGeom>
            <a:solidFill>
              <a:srgbClr val="FFFFCC"/>
            </a:solidFill>
            <a:ln w="9525">
              <a:noFill/>
              <a:round/>
              <a:headEnd/>
              <a:tailEnd/>
            </a:ln>
          </p:spPr>
          <p:txBody>
            <a:bodyPr/>
            <a:lstStyle/>
            <a:p>
              <a:endParaRPr lang="en-US"/>
            </a:p>
          </p:txBody>
        </p:sp>
        <p:sp>
          <p:nvSpPr>
            <p:cNvPr id="188" name="Freeform 190"/>
            <p:cNvSpPr>
              <a:spLocks/>
            </p:cNvSpPr>
            <p:nvPr/>
          </p:nvSpPr>
          <p:spPr bwMode="auto">
            <a:xfrm>
              <a:off x="545" y="420"/>
              <a:ext cx="9" cy="14"/>
            </a:xfrm>
            <a:custGeom>
              <a:avLst/>
              <a:gdLst>
                <a:gd name="T0" fmla="*/ 5 w 9"/>
                <a:gd name="T1" fmla="*/ 14 h 14"/>
                <a:gd name="T2" fmla="*/ 9 w 9"/>
                <a:gd name="T3" fmla="*/ 9 h 14"/>
                <a:gd name="T4" fmla="*/ 9 w 9"/>
                <a:gd name="T5" fmla="*/ 0 h 14"/>
                <a:gd name="T6" fmla="*/ 0 w 9"/>
                <a:gd name="T7" fmla="*/ 0 h 14"/>
                <a:gd name="T8" fmla="*/ 0 w 9"/>
                <a:gd name="T9" fmla="*/ 9 h 14"/>
                <a:gd name="T10" fmla="*/ 5 w 9"/>
                <a:gd name="T11" fmla="*/ 14 h 14"/>
                <a:gd name="T12" fmla="*/ 0 w 9"/>
                <a:gd name="T13" fmla="*/ 9 h 14"/>
                <a:gd name="T14" fmla="*/ 0 w 9"/>
                <a:gd name="T15" fmla="*/ 14 h 14"/>
                <a:gd name="T16" fmla="*/ 5 w 9"/>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5" y="14"/>
                  </a:moveTo>
                  <a:lnTo>
                    <a:pt x="9" y="9"/>
                  </a:lnTo>
                  <a:lnTo>
                    <a:pt x="9" y="0"/>
                  </a:lnTo>
                  <a:lnTo>
                    <a:pt x="0" y="0"/>
                  </a:lnTo>
                  <a:lnTo>
                    <a:pt x="0" y="9"/>
                  </a:lnTo>
                  <a:lnTo>
                    <a:pt x="5" y="14"/>
                  </a:lnTo>
                  <a:lnTo>
                    <a:pt x="0" y="9"/>
                  </a:lnTo>
                  <a:lnTo>
                    <a:pt x="0" y="14"/>
                  </a:lnTo>
                  <a:lnTo>
                    <a:pt x="5" y="14"/>
                  </a:lnTo>
                  <a:close/>
                </a:path>
              </a:pathLst>
            </a:custGeom>
            <a:solidFill>
              <a:srgbClr val="FFFFCC"/>
            </a:solidFill>
            <a:ln w="9525">
              <a:noFill/>
              <a:round/>
              <a:headEnd/>
              <a:tailEnd/>
            </a:ln>
          </p:spPr>
          <p:txBody>
            <a:bodyPr/>
            <a:lstStyle/>
            <a:p>
              <a:endParaRPr lang="en-US"/>
            </a:p>
          </p:txBody>
        </p:sp>
        <p:sp>
          <p:nvSpPr>
            <p:cNvPr id="189" name="Freeform 191"/>
            <p:cNvSpPr>
              <a:spLocks/>
            </p:cNvSpPr>
            <p:nvPr/>
          </p:nvSpPr>
          <p:spPr bwMode="auto">
            <a:xfrm>
              <a:off x="550" y="425"/>
              <a:ext cx="13" cy="9"/>
            </a:xfrm>
            <a:custGeom>
              <a:avLst/>
              <a:gdLst>
                <a:gd name="T0" fmla="*/ 13 w 13"/>
                <a:gd name="T1" fmla="*/ 4 h 9"/>
                <a:gd name="T2" fmla="*/ 9 w 13"/>
                <a:gd name="T3" fmla="*/ 0 h 9"/>
                <a:gd name="T4" fmla="*/ 0 w 13"/>
                <a:gd name="T5" fmla="*/ 0 h 9"/>
                <a:gd name="T6" fmla="*/ 0 w 13"/>
                <a:gd name="T7" fmla="*/ 9 h 9"/>
                <a:gd name="T8" fmla="*/ 9 w 13"/>
                <a:gd name="T9" fmla="*/ 9 h 9"/>
                <a:gd name="T10" fmla="*/ 13 w 13"/>
                <a:gd name="T11" fmla="*/ 4 h 9"/>
                <a:gd name="T12" fmla="*/ 13 w 13"/>
                <a:gd name="T13" fmla="*/ 4 h 9"/>
                <a:gd name="T14" fmla="*/ 13 w 13"/>
                <a:gd name="T15" fmla="*/ 0 h 9"/>
                <a:gd name="T16" fmla="*/ 9 w 13"/>
                <a:gd name="T17" fmla="*/ 0 h 9"/>
                <a:gd name="T18" fmla="*/ 13 w 13"/>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9"/>
                <a:gd name="T32" fmla="*/ 13 w 13"/>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9">
                  <a:moveTo>
                    <a:pt x="13" y="4"/>
                  </a:moveTo>
                  <a:lnTo>
                    <a:pt x="9" y="0"/>
                  </a:lnTo>
                  <a:lnTo>
                    <a:pt x="0" y="0"/>
                  </a:lnTo>
                  <a:lnTo>
                    <a:pt x="0" y="9"/>
                  </a:lnTo>
                  <a:lnTo>
                    <a:pt x="9" y="9"/>
                  </a:lnTo>
                  <a:lnTo>
                    <a:pt x="13" y="4"/>
                  </a:lnTo>
                  <a:lnTo>
                    <a:pt x="13" y="0"/>
                  </a:lnTo>
                  <a:lnTo>
                    <a:pt x="9" y="0"/>
                  </a:lnTo>
                  <a:lnTo>
                    <a:pt x="13" y="4"/>
                  </a:lnTo>
                  <a:close/>
                </a:path>
              </a:pathLst>
            </a:custGeom>
            <a:solidFill>
              <a:srgbClr val="FFFFCC"/>
            </a:solidFill>
            <a:ln w="9525">
              <a:noFill/>
              <a:round/>
              <a:headEnd/>
              <a:tailEnd/>
            </a:ln>
          </p:spPr>
          <p:txBody>
            <a:bodyPr/>
            <a:lstStyle/>
            <a:p>
              <a:endParaRPr lang="en-US"/>
            </a:p>
          </p:txBody>
        </p:sp>
        <p:sp>
          <p:nvSpPr>
            <p:cNvPr id="190" name="Freeform 192"/>
            <p:cNvSpPr>
              <a:spLocks/>
            </p:cNvSpPr>
            <p:nvPr/>
          </p:nvSpPr>
          <p:spPr bwMode="auto">
            <a:xfrm>
              <a:off x="554" y="429"/>
              <a:ext cx="9" cy="9"/>
            </a:xfrm>
            <a:custGeom>
              <a:avLst/>
              <a:gdLst>
                <a:gd name="T0" fmla="*/ 0 w 9"/>
                <a:gd name="T1" fmla="*/ 9 h 9"/>
                <a:gd name="T2" fmla="*/ 9 w 9"/>
                <a:gd name="T3" fmla="*/ 9 h 9"/>
                <a:gd name="T4" fmla="*/ 9 w 9"/>
                <a:gd name="T5" fmla="*/ 0 h 9"/>
                <a:gd name="T6" fmla="*/ 0 w 9"/>
                <a:gd name="T7" fmla="*/ 0 h 9"/>
                <a:gd name="T8" fmla="*/ 0 w 9"/>
                <a:gd name="T9" fmla="*/ 9 h 9"/>
                <a:gd name="T10" fmla="*/ 0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9"/>
                  </a:moveTo>
                  <a:lnTo>
                    <a:pt x="9" y="9"/>
                  </a:lnTo>
                  <a:lnTo>
                    <a:pt x="9" y="0"/>
                  </a:lnTo>
                  <a:lnTo>
                    <a:pt x="0" y="0"/>
                  </a:lnTo>
                  <a:lnTo>
                    <a:pt x="0" y="9"/>
                  </a:lnTo>
                  <a:close/>
                </a:path>
              </a:pathLst>
            </a:custGeom>
            <a:solidFill>
              <a:srgbClr val="FFFFCC"/>
            </a:solidFill>
            <a:ln w="9525">
              <a:noFill/>
              <a:round/>
              <a:headEnd/>
              <a:tailEnd/>
            </a:ln>
          </p:spPr>
          <p:txBody>
            <a:bodyPr/>
            <a:lstStyle/>
            <a:p>
              <a:endParaRPr lang="en-US"/>
            </a:p>
          </p:txBody>
        </p:sp>
        <p:sp>
          <p:nvSpPr>
            <p:cNvPr id="191" name="Freeform 193"/>
            <p:cNvSpPr>
              <a:spLocks/>
            </p:cNvSpPr>
            <p:nvPr/>
          </p:nvSpPr>
          <p:spPr bwMode="auto">
            <a:xfrm>
              <a:off x="554" y="438"/>
              <a:ext cx="9" cy="14"/>
            </a:xfrm>
            <a:custGeom>
              <a:avLst/>
              <a:gdLst>
                <a:gd name="T0" fmla="*/ 5 w 9"/>
                <a:gd name="T1" fmla="*/ 14 h 14"/>
                <a:gd name="T2" fmla="*/ 9 w 9"/>
                <a:gd name="T3" fmla="*/ 9 h 14"/>
                <a:gd name="T4" fmla="*/ 9 w 9"/>
                <a:gd name="T5" fmla="*/ 0 h 14"/>
                <a:gd name="T6" fmla="*/ 0 w 9"/>
                <a:gd name="T7" fmla="*/ 0 h 14"/>
                <a:gd name="T8" fmla="*/ 0 w 9"/>
                <a:gd name="T9" fmla="*/ 9 h 14"/>
                <a:gd name="T10" fmla="*/ 5 w 9"/>
                <a:gd name="T11" fmla="*/ 14 h 14"/>
                <a:gd name="T12" fmla="*/ 0 w 9"/>
                <a:gd name="T13" fmla="*/ 9 h 14"/>
                <a:gd name="T14" fmla="*/ 0 w 9"/>
                <a:gd name="T15" fmla="*/ 14 h 14"/>
                <a:gd name="T16" fmla="*/ 5 w 9"/>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5" y="14"/>
                  </a:moveTo>
                  <a:lnTo>
                    <a:pt x="9" y="9"/>
                  </a:lnTo>
                  <a:lnTo>
                    <a:pt x="9" y="0"/>
                  </a:lnTo>
                  <a:lnTo>
                    <a:pt x="0" y="0"/>
                  </a:lnTo>
                  <a:lnTo>
                    <a:pt x="0" y="9"/>
                  </a:lnTo>
                  <a:lnTo>
                    <a:pt x="5" y="14"/>
                  </a:lnTo>
                  <a:lnTo>
                    <a:pt x="0" y="9"/>
                  </a:lnTo>
                  <a:lnTo>
                    <a:pt x="0" y="14"/>
                  </a:lnTo>
                  <a:lnTo>
                    <a:pt x="5" y="14"/>
                  </a:lnTo>
                  <a:close/>
                </a:path>
              </a:pathLst>
            </a:custGeom>
            <a:solidFill>
              <a:srgbClr val="FFFFCC"/>
            </a:solidFill>
            <a:ln w="9525">
              <a:noFill/>
              <a:round/>
              <a:headEnd/>
              <a:tailEnd/>
            </a:ln>
          </p:spPr>
          <p:txBody>
            <a:bodyPr/>
            <a:lstStyle/>
            <a:p>
              <a:endParaRPr lang="en-US"/>
            </a:p>
          </p:txBody>
        </p:sp>
        <p:sp>
          <p:nvSpPr>
            <p:cNvPr id="192" name="Freeform 194"/>
            <p:cNvSpPr>
              <a:spLocks/>
            </p:cNvSpPr>
            <p:nvPr/>
          </p:nvSpPr>
          <p:spPr bwMode="auto">
            <a:xfrm>
              <a:off x="559" y="443"/>
              <a:ext cx="13" cy="9"/>
            </a:xfrm>
            <a:custGeom>
              <a:avLst/>
              <a:gdLst>
                <a:gd name="T0" fmla="*/ 13 w 13"/>
                <a:gd name="T1" fmla="*/ 4 h 9"/>
                <a:gd name="T2" fmla="*/ 8 w 13"/>
                <a:gd name="T3" fmla="*/ 0 h 9"/>
                <a:gd name="T4" fmla="*/ 0 w 13"/>
                <a:gd name="T5" fmla="*/ 0 h 9"/>
                <a:gd name="T6" fmla="*/ 0 w 13"/>
                <a:gd name="T7" fmla="*/ 9 h 9"/>
                <a:gd name="T8" fmla="*/ 8 w 13"/>
                <a:gd name="T9" fmla="*/ 9 h 9"/>
                <a:gd name="T10" fmla="*/ 13 w 13"/>
                <a:gd name="T11" fmla="*/ 4 h 9"/>
                <a:gd name="T12" fmla="*/ 13 w 13"/>
                <a:gd name="T13" fmla="*/ 4 h 9"/>
                <a:gd name="T14" fmla="*/ 13 w 13"/>
                <a:gd name="T15" fmla="*/ 0 h 9"/>
                <a:gd name="T16" fmla="*/ 8 w 13"/>
                <a:gd name="T17" fmla="*/ 0 h 9"/>
                <a:gd name="T18" fmla="*/ 13 w 13"/>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9"/>
                <a:gd name="T32" fmla="*/ 13 w 13"/>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9">
                  <a:moveTo>
                    <a:pt x="13" y="4"/>
                  </a:moveTo>
                  <a:lnTo>
                    <a:pt x="8" y="0"/>
                  </a:lnTo>
                  <a:lnTo>
                    <a:pt x="0" y="0"/>
                  </a:lnTo>
                  <a:lnTo>
                    <a:pt x="0" y="9"/>
                  </a:lnTo>
                  <a:lnTo>
                    <a:pt x="8" y="9"/>
                  </a:lnTo>
                  <a:lnTo>
                    <a:pt x="13" y="4"/>
                  </a:lnTo>
                  <a:lnTo>
                    <a:pt x="13" y="0"/>
                  </a:lnTo>
                  <a:lnTo>
                    <a:pt x="8" y="0"/>
                  </a:lnTo>
                  <a:lnTo>
                    <a:pt x="13" y="4"/>
                  </a:lnTo>
                  <a:close/>
                </a:path>
              </a:pathLst>
            </a:custGeom>
            <a:solidFill>
              <a:srgbClr val="FFFFCC"/>
            </a:solidFill>
            <a:ln w="9525">
              <a:noFill/>
              <a:round/>
              <a:headEnd/>
              <a:tailEnd/>
            </a:ln>
          </p:spPr>
          <p:txBody>
            <a:bodyPr/>
            <a:lstStyle/>
            <a:p>
              <a:endParaRPr lang="en-US"/>
            </a:p>
          </p:txBody>
        </p:sp>
        <p:sp>
          <p:nvSpPr>
            <p:cNvPr id="193" name="Freeform 195"/>
            <p:cNvSpPr>
              <a:spLocks/>
            </p:cNvSpPr>
            <p:nvPr/>
          </p:nvSpPr>
          <p:spPr bwMode="auto">
            <a:xfrm>
              <a:off x="563" y="447"/>
              <a:ext cx="9" cy="9"/>
            </a:xfrm>
            <a:custGeom>
              <a:avLst/>
              <a:gdLst>
                <a:gd name="T0" fmla="*/ 0 w 9"/>
                <a:gd name="T1" fmla="*/ 9 h 9"/>
                <a:gd name="T2" fmla="*/ 9 w 9"/>
                <a:gd name="T3" fmla="*/ 9 h 9"/>
                <a:gd name="T4" fmla="*/ 9 w 9"/>
                <a:gd name="T5" fmla="*/ 0 h 9"/>
                <a:gd name="T6" fmla="*/ 0 w 9"/>
                <a:gd name="T7" fmla="*/ 0 h 9"/>
                <a:gd name="T8" fmla="*/ 0 w 9"/>
                <a:gd name="T9" fmla="*/ 9 h 9"/>
                <a:gd name="T10" fmla="*/ 0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9"/>
                  </a:moveTo>
                  <a:lnTo>
                    <a:pt x="9" y="9"/>
                  </a:lnTo>
                  <a:lnTo>
                    <a:pt x="9" y="0"/>
                  </a:lnTo>
                  <a:lnTo>
                    <a:pt x="0" y="0"/>
                  </a:lnTo>
                  <a:lnTo>
                    <a:pt x="0" y="9"/>
                  </a:lnTo>
                  <a:close/>
                </a:path>
              </a:pathLst>
            </a:custGeom>
            <a:solidFill>
              <a:srgbClr val="FFFFCC"/>
            </a:solidFill>
            <a:ln w="9525">
              <a:noFill/>
              <a:round/>
              <a:headEnd/>
              <a:tailEnd/>
            </a:ln>
          </p:spPr>
          <p:txBody>
            <a:bodyPr/>
            <a:lstStyle/>
            <a:p>
              <a:endParaRPr lang="en-US"/>
            </a:p>
          </p:txBody>
        </p:sp>
        <p:sp>
          <p:nvSpPr>
            <p:cNvPr id="194" name="Freeform 196"/>
            <p:cNvSpPr>
              <a:spLocks/>
            </p:cNvSpPr>
            <p:nvPr/>
          </p:nvSpPr>
          <p:spPr bwMode="auto">
            <a:xfrm>
              <a:off x="563" y="456"/>
              <a:ext cx="9" cy="14"/>
            </a:xfrm>
            <a:custGeom>
              <a:avLst/>
              <a:gdLst>
                <a:gd name="T0" fmla="*/ 4 w 9"/>
                <a:gd name="T1" fmla="*/ 14 h 14"/>
                <a:gd name="T2" fmla="*/ 9 w 9"/>
                <a:gd name="T3" fmla="*/ 9 h 14"/>
                <a:gd name="T4" fmla="*/ 9 w 9"/>
                <a:gd name="T5" fmla="*/ 0 h 14"/>
                <a:gd name="T6" fmla="*/ 0 w 9"/>
                <a:gd name="T7" fmla="*/ 0 h 14"/>
                <a:gd name="T8" fmla="*/ 0 w 9"/>
                <a:gd name="T9" fmla="*/ 9 h 14"/>
                <a:gd name="T10" fmla="*/ 4 w 9"/>
                <a:gd name="T11" fmla="*/ 14 h 14"/>
                <a:gd name="T12" fmla="*/ 0 w 9"/>
                <a:gd name="T13" fmla="*/ 9 h 14"/>
                <a:gd name="T14" fmla="*/ 0 w 9"/>
                <a:gd name="T15" fmla="*/ 14 h 14"/>
                <a:gd name="T16" fmla="*/ 4 w 9"/>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4" y="14"/>
                  </a:moveTo>
                  <a:lnTo>
                    <a:pt x="9" y="9"/>
                  </a:lnTo>
                  <a:lnTo>
                    <a:pt x="9" y="0"/>
                  </a:lnTo>
                  <a:lnTo>
                    <a:pt x="0" y="0"/>
                  </a:lnTo>
                  <a:lnTo>
                    <a:pt x="0" y="9"/>
                  </a:lnTo>
                  <a:lnTo>
                    <a:pt x="4" y="14"/>
                  </a:lnTo>
                  <a:lnTo>
                    <a:pt x="0" y="9"/>
                  </a:lnTo>
                  <a:lnTo>
                    <a:pt x="0" y="14"/>
                  </a:lnTo>
                  <a:lnTo>
                    <a:pt x="4" y="14"/>
                  </a:lnTo>
                  <a:close/>
                </a:path>
              </a:pathLst>
            </a:custGeom>
            <a:solidFill>
              <a:srgbClr val="FFFFCC"/>
            </a:solidFill>
            <a:ln w="9525">
              <a:noFill/>
              <a:round/>
              <a:headEnd/>
              <a:tailEnd/>
            </a:ln>
          </p:spPr>
          <p:txBody>
            <a:bodyPr/>
            <a:lstStyle/>
            <a:p>
              <a:endParaRPr lang="en-US"/>
            </a:p>
          </p:txBody>
        </p:sp>
        <p:sp>
          <p:nvSpPr>
            <p:cNvPr id="195" name="Freeform 197"/>
            <p:cNvSpPr>
              <a:spLocks/>
            </p:cNvSpPr>
            <p:nvPr/>
          </p:nvSpPr>
          <p:spPr bwMode="auto">
            <a:xfrm>
              <a:off x="567" y="461"/>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14 w 14"/>
                <a:gd name="T13" fmla="*/ 4 h 9"/>
                <a:gd name="T14" fmla="*/ 14 w 14"/>
                <a:gd name="T15" fmla="*/ 0 h 9"/>
                <a:gd name="T16" fmla="*/ 9 w 14"/>
                <a:gd name="T17" fmla="*/ 0 h 9"/>
                <a:gd name="T18" fmla="*/ 14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4" y="4"/>
                  </a:moveTo>
                  <a:lnTo>
                    <a:pt x="9" y="0"/>
                  </a:lnTo>
                  <a:lnTo>
                    <a:pt x="0" y="0"/>
                  </a:lnTo>
                  <a:lnTo>
                    <a:pt x="0" y="9"/>
                  </a:lnTo>
                  <a:lnTo>
                    <a:pt x="9" y="9"/>
                  </a:lnTo>
                  <a:lnTo>
                    <a:pt x="14" y="4"/>
                  </a:lnTo>
                  <a:lnTo>
                    <a:pt x="14" y="0"/>
                  </a:lnTo>
                  <a:lnTo>
                    <a:pt x="9" y="0"/>
                  </a:lnTo>
                  <a:lnTo>
                    <a:pt x="14" y="4"/>
                  </a:lnTo>
                  <a:close/>
                </a:path>
              </a:pathLst>
            </a:custGeom>
            <a:solidFill>
              <a:srgbClr val="FFFFCC"/>
            </a:solidFill>
            <a:ln w="9525">
              <a:noFill/>
              <a:round/>
              <a:headEnd/>
              <a:tailEnd/>
            </a:ln>
          </p:spPr>
          <p:txBody>
            <a:bodyPr/>
            <a:lstStyle/>
            <a:p>
              <a:endParaRPr lang="en-US"/>
            </a:p>
          </p:txBody>
        </p:sp>
        <p:sp>
          <p:nvSpPr>
            <p:cNvPr id="196" name="Freeform 198"/>
            <p:cNvSpPr>
              <a:spLocks/>
            </p:cNvSpPr>
            <p:nvPr/>
          </p:nvSpPr>
          <p:spPr bwMode="auto">
            <a:xfrm>
              <a:off x="572" y="465"/>
              <a:ext cx="9" cy="14"/>
            </a:xfrm>
            <a:custGeom>
              <a:avLst/>
              <a:gdLst>
                <a:gd name="T0" fmla="*/ 4 w 9"/>
                <a:gd name="T1" fmla="*/ 14 h 14"/>
                <a:gd name="T2" fmla="*/ 9 w 9"/>
                <a:gd name="T3" fmla="*/ 9 h 14"/>
                <a:gd name="T4" fmla="*/ 9 w 9"/>
                <a:gd name="T5" fmla="*/ 0 h 14"/>
                <a:gd name="T6" fmla="*/ 0 w 9"/>
                <a:gd name="T7" fmla="*/ 0 h 14"/>
                <a:gd name="T8" fmla="*/ 0 w 9"/>
                <a:gd name="T9" fmla="*/ 9 h 14"/>
                <a:gd name="T10" fmla="*/ 4 w 9"/>
                <a:gd name="T11" fmla="*/ 14 h 14"/>
                <a:gd name="T12" fmla="*/ 0 w 9"/>
                <a:gd name="T13" fmla="*/ 9 h 14"/>
                <a:gd name="T14" fmla="*/ 0 w 9"/>
                <a:gd name="T15" fmla="*/ 14 h 14"/>
                <a:gd name="T16" fmla="*/ 4 w 9"/>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4" y="14"/>
                  </a:moveTo>
                  <a:lnTo>
                    <a:pt x="9" y="9"/>
                  </a:lnTo>
                  <a:lnTo>
                    <a:pt x="9" y="0"/>
                  </a:lnTo>
                  <a:lnTo>
                    <a:pt x="0" y="0"/>
                  </a:lnTo>
                  <a:lnTo>
                    <a:pt x="0" y="9"/>
                  </a:lnTo>
                  <a:lnTo>
                    <a:pt x="4" y="14"/>
                  </a:lnTo>
                  <a:lnTo>
                    <a:pt x="0" y="9"/>
                  </a:lnTo>
                  <a:lnTo>
                    <a:pt x="0" y="14"/>
                  </a:lnTo>
                  <a:lnTo>
                    <a:pt x="4" y="14"/>
                  </a:lnTo>
                  <a:close/>
                </a:path>
              </a:pathLst>
            </a:custGeom>
            <a:solidFill>
              <a:srgbClr val="FFFFCC"/>
            </a:solidFill>
            <a:ln w="9525">
              <a:noFill/>
              <a:round/>
              <a:headEnd/>
              <a:tailEnd/>
            </a:ln>
          </p:spPr>
          <p:txBody>
            <a:bodyPr/>
            <a:lstStyle/>
            <a:p>
              <a:endParaRPr lang="en-US"/>
            </a:p>
          </p:txBody>
        </p:sp>
        <p:sp>
          <p:nvSpPr>
            <p:cNvPr id="197" name="Freeform 199"/>
            <p:cNvSpPr>
              <a:spLocks/>
            </p:cNvSpPr>
            <p:nvPr/>
          </p:nvSpPr>
          <p:spPr bwMode="auto">
            <a:xfrm>
              <a:off x="576" y="470"/>
              <a:ext cx="9" cy="9"/>
            </a:xfrm>
            <a:custGeom>
              <a:avLst/>
              <a:gdLst>
                <a:gd name="T0" fmla="*/ 9 w 9"/>
                <a:gd name="T1" fmla="*/ 9 h 9"/>
                <a:gd name="T2" fmla="*/ 9 w 9"/>
                <a:gd name="T3" fmla="*/ 0 h 9"/>
                <a:gd name="T4" fmla="*/ 0 w 9"/>
                <a:gd name="T5" fmla="*/ 0 h 9"/>
                <a:gd name="T6" fmla="*/ 0 w 9"/>
                <a:gd name="T7" fmla="*/ 9 h 9"/>
                <a:gd name="T8" fmla="*/ 9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198" name="Freeform 200"/>
            <p:cNvSpPr>
              <a:spLocks/>
            </p:cNvSpPr>
            <p:nvPr/>
          </p:nvSpPr>
          <p:spPr bwMode="auto">
            <a:xfrm>
              <a:off x="585" y="470"/>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14 w 14"/>
                <a:gd name="T13" fmla="*/ 4 h 9"/>
                <a:gd name="T14" fmla="*/ 14 w 14"/>
                <a:gd name="T15" fmla="*/ 0 h 9"/>
                <a:gd name="T16" fmla="*/ 9 w 14"/>
                <a:gd name="T17" fmla="*/ 0 h 9"/>
                <a:gd name="T18" fmla="*/ 14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4" y="4"/>
                  </a:moveTo>
                  <a:lnTo>
                    <a:pt x="9" y="0"/>
                  </a:lnTo>
                  <a:lnTo>
                    <a:pt x="0" y="0"/>
                  </a:lnTo>
                  <a:lnTo>
                    <a:pt x="0" y="9"/>
                  </a:lnTo>
                  <a:lnTo>
                    <a:pt x="9" y="9"/>
                  </a:lnTo>
                  <a:lnTo>
                    <a:pt x="14" y="4"/>
                  </a:lnTo>
                  <a:lnTo>
                    <a:pt x="14" y="0"/>
                  </a:lnTo>
                  <a:lnTo>
                    <a:pt x="9" y="0"/>
                  </a:lnTo>
                  <a:lnTo>
                    <a:pt x="14" y="4"/>
                  </a:lnTo>
                  <a:close/>
                </a:path>
              </a:pathLst>
            </a:custGeom>
            <a:solidFill>
              <a:srgbClr val="FFFFCC"/>
            </a:solidFill>
            <a:ln w="9525">
              <a:noFill/>
              <a:round/>
              <a:headEnd/>
              <a:tailEnd/>
            </a:ln>
          </p:spPr>
          <p:txBody>
            <a:bodyPr/>
            <a:lstStyle/>
            <a:p>
              <a:endParaRPr lang="en-US"/>
            </a:p>
          </p:txBody>
        </p:sp>
        <p:sp>
          <p:nvSpPr>
            <p:cNvPr id="199" name="Freeform 201"/>
            <p:cNvSpPr>
              <a:spLocks/>
            </p:cNvSpPr>
            <p:nvPr/>
          </p:nvSpPr>
          <p:spPr bwMode="auto">
            <a:xfrm>
              <a:off x="590" y="474"/>
              <a:ext cx="9" cy="14"/>
            </a:xfrm>
            <a:custGeom>
              <a:avLst/>
              <a:gdLst>
                <a:gd name="T0" fmla="*/ 4 w 9"/>
                <a:gd name="T1" fmla="*/ 14 h 14"/>
                <a:gd name="T2" fmla="*/ 9 w 9"/>
                <a:gd name="T3" fmla="*/ 9 h 14"/>
                <a:gd name="T4" fmla="*/ 9 w 9"/>
                <a:gd name="T5" fmla="*/ 0 h 14"/>
                <a:gd name="T6" fmla="*/ 0 w 9"/>
                <a:gd name="T7" fmla="*/ 0 h 14"/>
                <a:gd name="T8" fmla="*/ 0 w 9"/>
                <a:gd name="T9" fmla="*/ 9 h 14"/>
                <a:gd name="T10" fmla="*/ 4 w 9"/>
                <a:gd name="T11" fmla="*/ 14 h 14"/>
                <a:gd name="T12" fmla="*/ 0 w 9"/>
                <a:gd name="T13" fmla="*/ 9 h 14"/>
                <a:gd name="T14" fmla="*/ 0 w 9"/>
                <a:gd name="T15" fmla="*/ 14 h 14"/>
                <a:gd name="T16" fmla="*/ 4 w 9"/>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4" y="14"/>
                  </a:moveTo>
                  <a:lnTo>
                    <a:pt x="9" y="9"/>
                  </a:lnTo>
                  <a:lnTo>
                    <a:pt x="9" y="0"/>
                  </a:lnTo>
                  <a:lnTo>
                    <a:pt x="0" y="0"/>
                  </a:lnTo>
                  <a:lnTo>
                    <a:pt x="0" y="9"/>
                  </a:lnTo>
                  <a:lnTo>
                    <a:pt x="4" y="14"/>
                  </a:lnTo>
                  <a:lnTo>
                    <a:pt x="0" y="9"/>
                  </a:lnTo>
                  <a:lnTo>
                    <a:pt x="0" y="14"/>
                  </a:lnTo>
                  <a:lnTo>
                    <a:pt x="4" y="14"/>
                  </a:lnTo>
                  <a:close/>
                </a:path>
              </a:pathLst>
            </a:custGeom>
            <a:solidFill>
              <a:srgbClr val="FFFFCC"/>
            </a:solidFill>
            <a:ln w="9525">
              <a:noFill/>
              <a:round/>
              <a:headEnd/>
              <a:tailEnd/>
            </a:ln>
          </p:spPr>
          <p:txBody>
            <a:bodyPr/>
            <a:lstStyle/>
            <a:p>
              <a:endParaRPr lang="en-US"/>
            </a:p>
          </p:txBody>
        </p:sp>
        <p:sp>
          <p:nvSpPr>
            <p:cNvPr id="200" name="Freeform 202"/>
            <p:cNvSpPr>
              <a:spLocks/>
            </p:cNvSpPr>
            <p:nvPr/>
          </p:nvSpPr>
          <p:spPr bwMode="auto">
            <a:xfrm>
              <a:off x="594" y="479"/>
              <a:ext cx="9" cy="9"/>
            </a:xfrm>
            <a:custGeom>
              <a:avLst/>
              <a:gdLst>
                <a:gd name="T0" fmla="*/ 9 w 9"/>
                <a:gd name="T1" fmla="*/ 9 h 9"/>
                <a:gd name="T2" fmla="*/ 9 w 9"/>
                <a:gd name="T3" fmla="*/ 0 h 9"/>
                <a:gd name="T4" fmla="*/ 0 w 9"/>
                <a:gd name="T5" fmla="*/ 0 h 9"/>
                <a:gd name="T6" fmla="*/ 0 w 9"/>
                <a:gd name="T7" fmla="*/ 9 h 9"/>
                <a:gd name="T8" fmla="*/ 9 w 9"/>
                <a:gd name="T9" fmla="*/ 9 h 9"/>
                <a:gd name="T10" fmla="*/ 9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9"/>
                  </a:moveTo>
                  <a:lnTo>
                    <a:pt x="9" y="0"/>
                  </a:lnTo>
                  <a:lnTo>
                    <a:pt x="0" y="0"/>
                  </a:lnTo>
                  <a:lnTo>
                    <a:pt x="0" y="9"/>
                  </a:lnTo>
                  <a:lnTo>
                    <a:pt x="9" y="9"/>
                  </a:lnTo>
                  <a:close/>
                </a:path>
              </a:pathLst>
            </a:custGeom>
            <a:solidFill>
              <a:srgbClr val="FFFFCC"/>
            </a:solidFill>
            <a:ln w="9525">
              <a:noFill/>
              <a:round/>
              <a:headEnd/>
              <a:tailEnd/>
            </a:ln>
          </p:spPr>
          <p:txBody>
            <a:bodyPr/>
            <a:lstStyle/>
            <a:p>
              <a:endParaRPr lang="en-US"/>
            </a:p>
          </p:txBody>
        </p:sp>
        <p:sp>
          <p:nvSpPr>
            <p:cNvPr id="201" name="Freeform 203"/>
            <p:cNvSpPr>
              <a:spLocks/>
            </p:cNvSpPr>
            <p:nvPr/>
          </p:nvSpPr>
          <p:spPr bwMode="auto">
            <a:xfrm>
              <a:off x="603" y="479"/>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14 w 14"/>
                <a:gd name="T13" fmla="*/ 4 h 9"/>
                <a:gd name="T14" fmla="*/ 14 w 14"/>
                <a:gd name="T15" fmla="*/ 0 h 9"/>
                <a:gd name="T16" fmla="*/ 9 w 14"/>
                <a:gd name="T17" fmla="*/ 0 h 9"/>
                <a:gd name="T18" fmla="*/ 14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4" y="4"/>
                  </a:moveTo>
                  <a:lnTo>
                    <a:pt x="9" y="0"/>
                  </a:lnTo>
                  <a:lnTo>
                    <a:pt x="0" y="0"/>
                  </a:lnTo>
                  <a:lnTo>
                    <a:pt x="0" y="9"/>
                  </a:lnTo>
                  <a:lnTo>
                    <a:pt x="9" y="9"/>
                  </a:lnTo>
                  <a:lnTo>
                    <a:pt x="14" y="4"/>
                  </a:lnTo>
                  <a:lnTo>
                    <a:pt x="14" y="0"/>
                  </a:lnTo>
                  <a:lnTo>
                    <a:pt x="9" y="0"/>
                  </a:lnTo>
                  <a:lnTo>
                    <a:pt x="14" y="4"/>
                  </a:lnTo>
                  <a:close/>
                </a:path>
              </a:pathLst>
            </a:custGeom>
            <a:solidFill>
              <a:srgbClr val="FFFFCC"/>
            </a:solidFill>
            <a:ln w="9525">
              <a:noFill/>
              <a:round/>
              <a:headEnd/>
              <a:tailEnd/>
            </a:ln>
          </p:spPr>
          <p:txBody>
            <a:bodyPr/>
            <a:lstStyle/>
            <a:p>
              <a:endParaRPr lang="en-US"/>
            </a:p>
          </p:txBody>
        </p:sp>
        <p:sp>
          <p:nvSpPr>
            <p:cNvPr id="202" name="Freeform 204"/>
            <p:cNvSpPr>
              <a:spLocks/>
            </p:cNvSpPr>
            <p:nvPr/>
          </p:nvSpPr>
          <p:spPr bwMode="auto">
            <a:xfrm>
              <a:off x="608" y="483"/>
              <a:ext cx="9" cy="14"/>
            </a:xfrm>
            <a:custGeom>
              <a:avLst/>
              <a:gdLst>
                <a:gd name="T0" fmla="*/ 4 w 9"/>
                <a:gd name="T1" fmla="*/ 14 h 14"/>
                <a:gd name="T2" fmla="*/ 9 w 9"/>
                <a:gd name="T3" fmla="*/ 9 h 14"/>
                <a:gd name="T4" fmla="*/ 9 w 9"/>
                <a:gd name="T5" fmla="*/ 0 h 14"/>
                <a:gd name="T6" fmla="*/ 0 w 9"/>
                <a:gd name="T7" fmla="*/ 0 h 14"/>
                <a:gd name="T8" fmla="*/ 0 w 9"/>
                <a:gd name="T9" fmla="*/ 9 h 14"/>
                <a:gd name="T10" fmla="*/ 4 w 9"/>
                <a:gd name="T11" fmla="*/ 14 h 14"/>
                <a:gd name="T12" fmla="*/ 0 w 9"/>
                <a:gd name="T13" fmla="*/ 9 h 14"/>
                <a:gd name="T14" fmla="*/ 0 w 9"/>
                <a:gd name="T15" fmla="*/ 14 h 14"/>
                <a:gd name="T16" fmla="*/ 4 w 9"/>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4" y="14"/>
                  </a:moveTo>
                  <a:lnTo>
                    <a:pt x="9" y="9"/>
                  </a:lnTo>
                  <a:lnTo>
                    <a:pt x="9" y="0"/>
                  </a:lnTo>
                  <a:lnTo>
                    <a:pt x="0" y="0"/>
                  </a:lnTo>
                  <a:lnTo>
                    <a:pt x="0" y="9"/>
                  </a:lnTo>
                  <a:lnTo>
                    <a:pt x="4" y="14"/>
                  </a:lnTo>
                  <a:lnTo>
                    <a:pt x="0" y="9"/>
                  </a:lnTo>
                  <a:lnTo>
                    <a:pt x="0" y="14"/>
                  </a:lnTo>
                  <a:lnTo>
                    <a:pt x="4" y="14"/>
                  </a:lnTo>
                  <a:close/>
                </a:path>
              </a:pathLst>
            </a:custGeom>
            <a:solidFill>
              <a:srgbClr val="FFFFCC"/>
            </a:solidFill>
            <a:ln w="9525">
              <a:noFill/>
              <a:round/>
              <a:headEnd/>
              <a:tailEnd/>
            </a:ln>
          </p:spPr>
          <p:txBody>
            <a:bodyPr/>
            <a:lstStyle/>
            <a:p>
              <a:endParaRPr lang="en-US"/>
            </a:p>
          </p:txBody>
        </p:sp>
        <p:sp>
          <p:nvSpPr>
            <p:cNvPr id="203" name="Freeform 205"/>
            <p:cNvSpPr>
              <a:spLocks/>
            </p:cNvSpPr>
            <p:nvPr/>
          </p:nvSpPr>
          <p:spPr bwMode="auto">
            <a:xfrm>
              <a:off x="612" y="488"/>
              <a:ext cx="12" cy="9"/>
            </a:xfrm>
            <a:custGeom>
              <a:avLst/>
              <a:gdLst>
                <a:gd name="T0" fmla="*/ 12 w 12"/>
                <a:gd name="T1" fmla="*/ 2 h 9"/>
                <a:gd name="T2" fmla="*/ 9 w 12"/>
                <a:gd name="T3" fmla="*/ 0 h 9"/>
                <a:gd name="T4" fmla="*/ 0 w 12"/>
                <a:gd name="T5" fmla="*/ 0 h 9"/>
                <a:gd name="T6" fmla="*/ 0 w 12"/>
                <a:gd name="T7" fmla="*/ 9 h 9"/>
                <a:gd name="T8" fmla="*/ 9 w 12"/>
                <a:gd name="T9" fmla="*/ 9 h 9"/>
                <a:gd name="T10" fmla="*/ 12 w 12"/>
                <a:gd name="T11" fmla="*/ 2 h 9"/>
                <a:gd name="T12" fmla="*/ 0 60000 65536"/>
                <a:gd name="T13" fmla="*/ 0 60000 65536"/>
                <a:gd name="T14" fmla="*/ 0 60000 65536"/>
                <a:gd name="T15" fmla="*/ 0 60000 65536"/>
                <a:gd name="T16" fmla="*/ 0 60000 65536"/>
                <a:gd name="T17" fmla="*/ 0 60000 65536"/>
                <a:gd name="T18" fmla="*/ 0 w 12"/>
                <a:gd name="T19" fmla="*/ 0 h 9"/>
                <a:gd name="T20" fmla="*/ 12 w 12"/>
                <a:gd name="T21" fmla="*/ 9 h 9"/>
              </a:gdLst>
              <a:ahLst/>
              <a:cxnLst>
                <a:cxn ang="T12">
                  <a:pos x="T0" y="T1"/>
                </a:cxn>
                <a:cxn ang="T13">
                  <a:pos x="T2" y="T3"/>
                </a:cxn>
                <a:cxn ang="T14">
                  <a:pos x="T4" y="T5"/>
                </a:cxn>
                <a:cxn ang="T15">
                  <a:pos x="T6" y="T7"/>
                </a:cxn>
                <a:cxn ang="T16">
                  <a:pos x="T8" y="T9"/>
                </a:cxn>
                <a:cxn ang="T17">
                  <a:pos x="T10" y="T11"/>
                </a:cxn>
              </a:cxnLst>
              <a:rect l="T18" t="T19" r="T20" b="T21"/>
              <a:pathLst>
                <a:path w="12" h="9">
                  <a:moveTo>
                    <a:pt x="12" y="2"/>
                  </a:moveTo>
                  <a:lnTo>
                    <a:pt x="9" y="0"/>
                  </a:lnTo>
                  <a:lnTo>
                    <a:pt x="0" y="0"/>
                  </a:lnTo>
                  <a:lnTo>
                    <a:pt x="0" y="9"/>
                  </a:lnTo>
                  <a:lnTo>
                    <a:pt x="9" y="9"/>
                  </a:lnTo>
                  <a:lnTo>
                    <a:pt x="12" y="2"/>
                  </a:lnTo>
                  <a:close/>
                </a:path>
              </a:pathLst>
            </a:custGeom>
            <a:solidFill>
              <a:srgbClr val="FFFFCC"/>
            </a:solidFill>
            <a:ln w="9525">
              <a:noFill/>
              <a:round/>
              <a:headEnd/>
              <a:tailEnd/>
            </a:ln>
          </p:spPr>
          <p:txBody>
            <a:bodyPr/>
            <a:lstStyle/>
            <a:p>
              <a:endParaRPr lang="en-US"/>
            </a:p>
          </p:txBody>
        </p:sp>
        <p:sp>
          <p:nvSpPr>
            <p:cNvPr id="204" name="Freeform 206"/>
            <p:cNvSpPr>
              <a:spLocks/>
            </p:cNvSpPr>
            <p:nvPr/>
          </p:nvSpPr>
          <p:spPr bwMode="auto">
            <a:xfrm>
              <a:off x="619" y="490"/>
              <a:ext cx="14" cy="16"/>
            </a:xfrm>
            <a:custGeom>
              <a:avLst/>
              <a:gdLst>
                <a:gd name="T0" fmla="*/ 11 w 14"/>
                <a:gd name="T1" fmla="*/ 16 h 16"/>
                <a:gd name="T2" fmla="*/ 14 w 14"/>
                <a:gd name="T3" fmla="*/ 7 h 16"/>
                <a:gd name="T4" fmla="*/ 5 w 14"/>
                <a:gd name="T5" fmla="*/ 0 h 16"/>
                <a:gd name="T6" fmla="*/ 0 w 14"/>
                <a:gd name="T7" fmla="*/ 5 h 16"/>
                <a:gd name="T8" fmla="*/ 9 w 14"/>
                <a:gd name="T9" fmla="*/ 14 h 16"/>
                <a:gd name="T10" fmla="*/ 11 w 14"/>
                <a:gd name="T11" fmla="*/ 16 h 16"/>
                <a:gd name="T12" fmla="*/ 0 60000 65536"/>
                <a:gd name="T13" fmla="*/ 0 60000 65536"/>
                <a:gd name="T14" fmla="*/ 0 60000 65536"/>
                <a:gd name="T15" fmla="*/ 0 60000 65536"/>
                <a:gd name="T16" fmla="*/ 0 60000 65536"/>
                <a:gd name="T17" fmla="*/ 0 60000 65536"/>
                <a:gd name="T18" fmla="*/ 0 w 14"/>
                <a:gd name="T19" fmla="*/ 0 h 16"/>
                <a:gd name="T20" fmla="*/ 14 w 1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4" h="16">
                  <a:moveTo>
                    <a:pt x="11" y="16"/>
                  </a:moveTo>
                  <a:lnTo>
                    <a:pt x="14" y="7"/>
                  </a:lnTo>
                  <a:lnTo>
                    <a:pt x="5" y="0"/>
                  </a:lnTo>
                  <a:lnTo>
                    <a:pt x="0" y="5"/>
                  </a:lnTo>
                  <a:lnTo>
                    <a:pt x="9" y="14"/>
                  </a:lnTo>
                  <a:lnTo>
                    <a:pt x="11" y="16"/>
                  </a:lnTo>
                  <a:close/>
                </a:path>
              </a:pathLst>
            </a:custGeom>
            <a:solidFill>
              <a:srgbClr val="FFFFCC"/>
            </a:solidFill>
            <a:ln w="9525">
              <a:noFill/>
              <a:round/>
              <a:headEnd/>
              <a:tailEnd/>
            </a:ln>
          </p:spPr>
          <p:txBody>
            <a:bodyPr/>
            <a:lstStyle/>
            <a:p>
              <a:endParaRPr lang="en-US"/>
            </a:p>
          </p:txBody>
        </p:sp>
        <p:sp>
          <p:nvSpPr>
            <p:cNvPr id="205" name="Freeform 207"/>
            <p:cNvSpPr>
              <a:spLocks/>
            </p:cNvSpPr>
            <p:nvPr/>
          </p:nvSpPr>
          <p:spPr bwMode="auto">
            <a:xfrm>
              <a:off x="630" y="497"/>
              <a:ext cx="14" cy="9"/>
            </a:xfrm>
            <a:custGeom>
              <a:avLst/>
              <a:gdLst>
                <a:gd name="T0" fmla="*/ 14 w 14"/>
                <a:gd name="T1" fmla="*/ 4 h 9"/>
                <a:gd name="T2" fmla="*/ 9 w 14"/>
                <a:gd name="T3" fmla="*/ 0 h 9"/>
                <a:gd name="T4" fmla="*/ 0 w 14"/>
                <a:gd name="T5" fmla="*/ 0 h 9"/>
                <a:gd name="T6" fmla="*/ 0 w 14"/>
                <a:gd name="T7" fmla="*/ 9 h 9"/>
                <a:gd name="T8" fmla="*/ 9 w 14"/>
                <a:gd name="T9" fmla="*/ 9 h 9"/>
                <a:gd name="T10" fmla="*/ 14 w 14"/>
                <a:gd name="T11" fmla="*/ 4 h 9"/>
                <a:gd name="T12" fmla="*/ 14 w 14"/>
                <a:gd name="T13" fmla="*/ 4 h 9"/>
                <a:gd name="T14" fmla="*/ 14 w 14"/>
                <a:gd name="T15" fmla="*/ 0 h 9"/>
                <a:gd name="T16" fmla="*/ 9 w 14"/>
                <a:gd name="T17" fmla="*/ 0 h 9"/>
                <a:gd name="T18" fmla="*/ 14 w 14"/>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4" y="4"/>
                  </a:moveTo>
                  <a:lnTo>
                    <a:pt x="9" y="0"/>
                  </a:lnTo>
                  <a:lnTo>
                    <a:pt x="0" y="0"/>
                  </a:lnTo>
                  <a:lnTo>
                    <a:pt x="0" y="9"/>
                  </a:lnTo>
                  <a:lnTo>
                    <a:pt x="9" y="9"/>
                  </a:lnTo>
                  <a:lnTo>
                    <a:pt x="14" y="4"/>
                  </a:lnTo>
                  <a:lnTo>
                    <a:pt x="14" y="0"/>
                  </a:lnTo>
                  <a:lnTo>
                    <a:pt x="9" y="0"/>
                  </a:lnTo>
                  <a:lnTo>
                    <a:pt x="14" y="4"/>
                  </a:lnTo>
                  <a:close/>
                </a:path>
              </a:pathLst>
            </a:custGeom>
            <a:solidFill>
              <a:srgbClr val="FFFFCC"/>
            </a:solidFill>
            <a:ln w="9525">
              <a:noFill/>
              <a:round/>
              <a:headEnd/>
              <a:tailEnd/>
            </a:ln>
          </p:spPr>
          <p:txBody>
            <a:bodyPr/>
            <a:lstStyle/>
            <a:p>
              <a:endParaRPr lang="en-US"/>
            </a:p>
          </p:txBody>
        </p:sp>
      </p:grpSp>
      <p:graphicFrame>
        <p:nvGraphicFramePr>
          <p:cNvPr id="206" name="2 Gráfico"/>
          <p:cNvGraphicFramePr/>
          <p:nvPr>
            <p:extLst/>
          </p:nvPr>
        </p:nvGraphicFramePr>
        <p:xfrm>
          <a:off x="0" y="3501008"/>
          <a:ext cx="4499992" cy="3152688"/>
        </p:xfrm>
        <a:graphic>
          <a:graphicData uri="http://schemas.openxmlformats.org/drawingml/2006/chart">
            <c:chart xmlns:c="http://schemas.openxmlformats.org/drawingml/2006/chart" xmlns:r="http://schemas.openxmlformats.org/officeDocument/2006/relationships" r:id="rId3"/>
          </a:graphicData>
        </a:graphic>
      </p:graphicFrame>
      <p:pic>
        <p:nvPicPr>
          <p:cNvPr id="207" name="Imagen 2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374" y="6361087"/>
            <a:ext cx="521209" cy="292609"/>
          </a:xfrm>
          <a:prstGeom prst="rect">
            <a:avLst/>
          </a:prstGeom>
        </p:spPr>
      </p:pic>
    </p:spTree>
    <p:extLst>
      <p:ext uri="{BB962C8B-B14F-4D97-AF65-F5344CB8AC3E}">
        <p14:creationId xmlns:p14="http://schemas.microsoft.com/office/powerpoint/2010/main" val="358308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628800"/>
            <a:ext cx="832658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9512" y="274638"/>
            <a:ext cx="8507288" cy="1143000"/>
          </a:xfrm>
        </p:spPr>
        <p:txBody>
          <a:bodyPr>
            <a:normAutofit/>
          </a:bodyPr>
          <a:lstStyle/>
          <a:p>
            <a:r>
              <a:rPr lang="de-DE" sz="3600" b="1" dirty="0" smtClean="0">
                <a:solidFill>
                  <a:schemeClr val="accent1"/>
                </a:solidFill>
              </a:rPr>
              <a:t>Porqué los bosques tropicales? </a:t>
            </a:r>
            <a:endParaRPr lang="de-DE" sz="3600" b="1" dirty="0">
              <a:solidFill>
                <a:schemeClr val="accent1"/>
              </a:solidFill>
            </a:endParaRPr>
          </a:p>
        </p:txBody>
      </p:sp>
      <p:sp>
        <p:nvSpPr>
          <p:cNvPr id="3" name="Content Placeholder 2"/>
          <p:cNvSpPr>
            <a:spLocks noGrp="1"/>
          </p:cNvSpPr>
          <p:nvPr>
            <p:ph idx="1"/>
          </p:nvPr>
        </p:nvSpPr>
        <p:spPr>
          <a:xfrm>
            <a:off x="395536" y="6165304"/>
            <a:ext cx="8229600" cy="536923"/>
          </a:xfrm>
        </p:spPr>
        <p:txBody>
          <a:bodyPr>
            <a:normAutofit fontScale="55000" lnSpcReduction="20000"/>
          </a:bodyPr>
          <a:lstStyle/>
          <a:p>
            <a:r>
              <a:rPr lang="de-DE" dirty="0" smtClean="0"/>
              <a:t>La cantidad de especies es mayor en los trópicos, y hay mayor biomasa (Carbono); son áreas con mayores lluvias, están en tierras bajas (K. Gaston, 2000)   </a:t>
            </a:r>
            <a:endParaRPr lang="de-DE" dirty="0"/>
          </a:p>
        </p:txBody>
      </p:sp>
      <p:sp>
        <p:nvSpPr>
          <p:cNvPr id="5" name="TextBox 4"/>
          <p:cNvSpPr txBox="1"/>
          <p:nvPr/>
        </p:nvSpPr>
        <p:spPr>
          <a:xfrm>
            <a:off x="5364088" y="5290959"/>
            <a:ext cx="1808508" cy="261610"/>
          </a:xfrm>
          <a:prstGeom prst="rect">
            <a:avLst/>
          </a:prstGeom>
          <a:noFill/>
        </p:spPr>
        <p:txBody>
          <a:bodyPr wrap="none" rtlCol="0">
            <a:spAutoFit/>
          </a:bodyPr>
          <a:lstStyle/>
          <a:p>
            <a:r>
              <a:rPr lang="es-PE" sz="1050" dirty="0" smtClean="0"/>
              <a:t>Figure </a:t>
            </a:r>
            <a:r>
              <a:rPr lang="es-PE" sz="1050" dirty="0" err="1" smtClean="0"/>
              <a:t>Strassburg</a:t>
            </a:r>
            <a:r>
              <a:rPr lang="es-PE" sz="1050" dirty="0" smtClean="0"/>
              <a:t> </a:t>
            </a:r>
            <a:r>
              <a:rPr lang="es-PE" sz="1050" dirty="0"/>
              <a:t>et al. 2010</a:t>
            </a:r>
            <a:endParaRPr lang="de-DE" sz="1050" dirty="0"/>
          </a:p>
        </p:txBody>
      </p:sp>
    </p:spTree>
    <p:extLst>
      <p:ext uri="{BB962C8B-B14F-4D97-AF65-F5344CB8AC3E}">
        <p14:creationId xmlns:p14="http://schemas.microsoft.com/office/powerpoint/2010/main" val="25420746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188640"/>
            <a:ext cx="7380312" cy="1800200"/>
          </a:xfrm>
        </p:spPr>
        <p:txBody>
          <a:bodyPr>
            <a:noAutofit/>
          </a:bodyPr>
          <a:lstStyle/>
          <a:p>
            <a:pPr algn="l"/>
            <a:r>
              <a:rPr lang="en-US" sz="2000" dirty="0" smtClean="0">
                <a:solidFill>
                  <a:schemeClr val="tx2"/>
                </a:solidFill>
              </a:rPr>
              <a:t>BOSQUES </a:t>
            </a:r>
            <a:r>
              <a:rPr lang="en-US" sz="2000" dirty="0" err="1" smtClean="0">
                <a:solidFill>
                  <a:schemeClr val="tx2"/>
                </a:solidFill>
              </a:rPr>
              <a:t>traen</a:t>
            </a:r>
            <a:r>
              <a:rPr lang="en-US" sz="2000" dirty="0" smtClean="0">
                <a:solidFill>
                  <a:schemeClr val="tx2"/>
                </a:solidFill>
              </a:rPr>
              <a:t> </a:t>
            </a:r>
            <a:r>
              <a:rPr lang="en-US" sz="2000" dirty="0" err="1" smtClean="0">
                <a:solidFill>
                  <a:schemeClr val="tx2"/>
                </a:solidFill>
              </a:rPr>
              <a:t>beneficios</a:t>
            </a:r>
            <a:r>
              <a:rPr lang="en-US" sz="2000" dirty="0" smtClean="0">
                <a:solidFill>
                  <a:schemeClr val="tx2"/>
                </a:solidFill>
              </a:rPr>
              <a:t> a las </a:t>
            </a:r>
            <a:r>
              <a:rPr lang="en-US" sz="2000" dirty="0" err="1" smtClean="0">
                <a:solidFill>
                  <a:schemeClr val="tx2"/>
                </a:solidFill>
              </a:rPr>
              <a:t>poblaciones</a:t>
            </a:r>
            <a:r>
              <a:rPr lang="en-US" sz="2000" dirty="0" smtClean="0">
                <a:solidFill>
                  <a:schemeClr val="tx2"/>
                </a:solidFill>
              </a:rPr>
              <a:t> Rurales que </a:t>
            </a:r>
            <a:r>
              <a:rPr lang="en-US" sz="2000" dirty="0" err="1" smtClean="0">
                <a:solidFill>
                  <a:schemeClr val="tx2"/>
                </a:solidFill>
              </a:rPr>
              <a:t>viven</a:t>
            </a:r>
            <a:r>
              <a:rPr lang="en-US" sz="2000" dirty="0" smtClean="0">
                <a:solidFill>
                  <a:schemeClr val="tx2"/>
                </a:solidFill>
              </a:rPr>
              <a:t> </a:t>
            </a:r>
            <a:r>
              <a:rPr lang="en-US" sz="2000" dirty="0" err="1" smtClean="0">
                <a:solidFill>
                  <a:schemeClr val="tx2"/>
                </a:solidFill>
              </a:rPr>
              <a:t>en</a:t>
            </a:r>
            <a:r>
              <a:rPr lang="en-US" sz="2000" dirty="0" smtClean="0">
                <a:solidFill>
                  <a:schemeClr val="tx2"/>
                </a:solidFill>
              </a:rPr>
              <a:t> </a:t>
            </a:r>
            <a:r>
              <a:rPr lang="en-US" sz="2000" dirty="0" err="1" smtClean="0">
                <a:solidFill>
                  <a:schemeClr val="tx2"/>
                </a:solidFill>
              </a:rPr>
              <a:t>economías</a:t>
            </a:r>
            <a:r>
              <a:rPr lang="en-US" sz="2000" dirty="0" smtClean="0">
                <a:solidFill>
                  <a:schemeClr val="tx2"/>
                </a:solidFill>
              </a:rPr>
              <a:t> de </a:t>
            </a:r>
            <a:r>
              <a:rPr lang="en-US" sz="2000" dirty="0" err="1" smtClean="0">
                <a:solidFill>
                  <a:schemeClr val="tx2"/>
                </a:solidFill>
              </a:rPr>
              <a:t>subsistencia</a:t>
            </a:r>
            <a:r>
              <a:rPr lang="en-US" sz="2000" dirty="0" smtClean="0">
                <a:solidFill>
                  <a:schemeClr val="tx2"/>
                </a:solidFill>
              </a:rPr>
              <a:t>, </a:t>
            </a:r>
            <a:r>
              <a:rPr lang="en-US" sz="2000" dirty="0" err="1" smtClean="0">
                <a:solidFill>
                  <a:schemeClr val="tx2"/>
                </a:solidFill>
              </a:rPr>
              <a:t>pero</a:t>
            </a:r>
            <a:r>
              <a:rPr lang="en-US" sz="2000" dirty="0" smtClean="0">
                <a:solidFill>
                  <a:schemeClr val="tx2"/>
                </a:solidFill>
              </a:rPr>
              <a:t> </a:t>
            </a:r>
            <a:r>
              <a:rPr lang="en-US" sz="2000" dirty="0" err="1" smtClean="0">
                <a:solidFill>
                  <a:schemeClr val="tx2"/>
                </a:solidFill>
              </a:rPr>
              <a:t>también</a:t>
            </a:r>
            <a:r>
              <a:rPr lang="en-US" sz="2000" dirty="0" smtClean="0">
                <a:solidFill>
                  <a:schemeClr val="tx2"/>
                </a:solidFill>
              </a:rPr>
              <a:t> a la </a:t>
            </a:r>
            <a:r>
              <a:rPr lang="en-US" sz="2000" dirty="0" err="1" smtClean="0">
                <a:solidFill>
                  <a:schemeClr val="tx2"/>
                </a:solidFill>
              </a:rPr>
              <a:t>sociedad</a:t>
            </a:r>
            <a:r>
              <a:rPr lang="en-US" sz="2000" dirty="0" smtClean="0">
                <a:solidFill>
                  <a:schemeClr val="tx2"/>
                </a:solidFill>
              </a:rPr>
              <a:t> </a:t>
            </a:r>
            <a:r>
              <a:rPr lang="en-US" sz="2000" dirty="0" err="1" smtClean="0">
                <a:solidFill>
                  <a:schemeClr val="tx2"/>
                </a:solidFill>
              </a:rPr>
              <a:t>como</a:t>
            </a:r>
            <a:r>
              <a:rPr lang="en-US" sz="2000" dirty="0" smtClean="0">
                <a:solidFill>
                  <a:schemeClr val="tx2"/>
                </a:solidFill>
              </a:rPr>
              <a:t> un </a:t>
            </a:r>
            <a:r>
              <a:rPr lang="en-US" sz="2000" dirty="0" err="1" smtClean="0">
                <a:solidFill>
                  <a:schemeClr val="tx2"/>
                </a:solidFill>
              </a:rPr>
              <a:t>todo</a:t>
            </a:r>
            <a:r>
              <a:rPr lang="en-US" sz="2000" dirty="0" smtClean="0">
                <a:solidFill>
                  <a:schemeClr val="tx2"/>
                </a:solidFill>
              </a:rPr>
              <a:t> – </a:t>
            </a:r>
            <a:r>
              <a:rPr lang="en-US" sz="2000" dirty="0" err="1" smtClean="0">
                <a:solidFill>
                  <a:schemeClr val="tx2"/>
                </a:solidFill>
              </a:rPr>
              <a:t>dependiendo</a:t>
            </a:r>
            <a:r>
              <a:rPr lang="en-US" sz="2000" dirty="0" smtClean="0">
                <a:solidFill>
                  <a:schemeClr val="tx2"/>
                </a:solidFill>
              </a:rPr>
              <a:t> </a:t>
            </a:r>
            <a:r>
              <a:rPr lang="en-US" sz="2000" dirty="0" err="1" smtClean="0">
                <a:solidFill>
                  <a:schemeClr val="tx2"/>
                </a:solidFill>
              </a:rPr>
              <a:t>en</a:t>
            </a:r>
            <a:r>
              <a:rPr lang="en-US" sz="2000" dirty="0" smtClean="0">
                <a:solidFill>
                  <a:schemeClr val="tx2"/>
                </a:solidFill>
              </a:rPr>
              <a:t> las </a:t>
            </a:r>
            <a:r>
              <a:rPr lang="en-US" sz="2000" u="sng" dirty="0" err="1" smtClean="0">
                <a:solidFill>
                  <a:srgbClr val="C00000"/>
                </a:solidFill>
              </a:rPr>
              <a:t>contribucions</a:t>
            </a:r>
            <a:r>
              <a:rPr lang="en-US" sz="2000" u="sng" dirty="0" smtClean="0">
                <a:solidFill>
                  <a:srgbClr val="C00000"/>
                </a:solidFill>
              </a:rPr>
              <a:t> de la </a:t>
            </a:r>
            <a:r>
              <a:rPr lang="en-US" sz="2000" u="sng" dirty="0" err="1" smtClean="0">
                <a:solidFill>
                  <a:srgbClr val="C00000"/>
                </a:solidFill>
              </a:rPr>
              <a:t>naturaleza</a:t>
            </a:r>
            <a:r>
              <a:rPr lang="en-US" sz="2000" u="sng" dirty="0" smtClean="0">
                <a:solidFill>
                  <a:srgbClr val="C00000"/>
                </a:solidFill>
              </a:rPr>
              <a:t> a la </a:t>
            </a:r>
            <a:r>
              <a:rPr lang="en-US" sz="2000" u="sng" dirty="0" err="1" smtClean="0">
                <a:solidFill>
                  <a:srgbClr val="C00000"/>
                </a:solidFill>
              </a:rPr>
              <a:t>gente</a:t>
            </a:r>
            <a:r>
              <a:rPr lang="en-US" sz="2000" dirty="0" smtClean="0">
                <a:solidFill>
                  <a:schemeClr val="tx2"/>
                </a:solidFill>
              </a:rPr>
              <a:t> (</a:t>
            </a:r>
            <a:r>
              <a:rPr lang="en-US" sz="2000" dirty="0" err="1" smtClean="0">
                <a:solidFill>
                  <a:schemeClr val="tx2"/>
                </a:solidFill>
              </a:rPr>
              <a:t>servicios</a:t>
            </a:r>
            <a:r>
              <a:rPr lang="en-US" sz="2000" dirty="0" smtClean="0">
                <a:solidFill>
                  <a:schemeClr val="tx2"/>
                </a:solidFill>
              </a:rPr>
              <a:t> </a:t>
            </a:r>
            <a:r>
              <a:rPr lang="en-US" sz="2000" dirty="0" err="1" smtClean="0">
                <a:solidFill>
                  <a:schemeClr val="tx2"/>
                </a:solidFill>
              </a:rPr>
              <a:t>ecosistémicos</a:t>
            </a:r>
            <a:r>
              <a:rPr lang="en-US" sz="2000" dirty="0" smtClean="0">
                <a:solidFill>
                  <a:schemeClr val="tx2"/>
                </a:solidFill>
              </a:rPr>
              <a:t>) ES: </a:t>
            </a:r>
            <a:r>
              <a:rPr lang="en-US" sz="2000" dirty="0" err="1" smtClean="0">
                <a:solidFill>
                  <a:schemeClr val="tx2"/>
                </a:solidFill>
              </a:rPr>
              <a:t>regulación</a:t>
            </a:r>
            <a:r>
              <a:rPr lang="en-US" sz="2000" dirty="0" smtClean="0">
                <a:solidFill>
                  <a:schemeClr val="tx2"/>
                </a:solidFill>
              </a:rPr>
              <a:t> del </a:t>
            </a:r>
            <a:r>
              <a:rPr lang="en-US" sz="2000" dirty="0" err="1" smtClean="0">
                <a:solidFill>
                  <a:schemeClr val="tx2"/>
                </a:solidFill>
              </a:rPr>
              <a:t>agua</a:t>
            </a:r>
            <a:r>
              <a:rPr lang="en-US" sz="2000" dirty="0" smtClean="0">
                <a:solidFill>
                  <a:schemeClr val="tx2"/>
                </a:solidFill>
              </a:rPr>
              <a:t>, </a:t>
            </a:r>
            <a:r>
              <a:rPr lang="en-US" sz="2000" dirty="0" err="1" smtClean="0">
                <a:solidFill>
                  <a:schemeClr val="tx2"/>
                </a:solidFill>
              </a:rPr>
              <a:t>secuestro</a:t>
            </a:r>
            <a:r>
              <a:rPr lang="en-US" sz="2000" dirty="0" smtClean="0">
                <a:solidFill>
                  <a:schemeClr val="tx2"/>
                </a:solidFill>
              </a:rPr>
              <a:t> de </a:t>
            </a:r>
            <a:r>
              <a:rPr lang="en-US" sz="2000" dirty="0" err="1" smtClean="0">
                <a:solidFill>
                  <a:schemeClr val="tx2"/>
                </a:solidFill>
              </a:rPr>
              <a:t>carbono</a:t>
            </a:r>
            <a:r>
              <a:rPr lang="en-US" sz="2000" dirty="0" smtClean="0">
                <a:solidFill>
                  <a:schemeClr val="tx2"/>
                </a:solidFill>
              </a:rPr>
              <a:t>, </a:t>
            </a:r>
            <a:r>
              <a:rPr lang="en-US" sz="2000" dirty="0" err="1" smtClean="0">
                <a:solidFill>
                  <a:schemeClr val="tx2"/>
                </a:solidFill>
              </a:rPr>
              <a:t>protección</a:t>
            </a:r>
            <a:r>
              <a:rPr lang="en-US" sz="2000" dirty="0" smtClean="0">
                <a:solidFill>
                  <a:schemeClr val="tx2"/>
                </a:solidFill>
              </a:rPr>
              <a:t> contra </a:t>
            </a:r>
            <a:r>
              <a:rPr lang="en-US" sz="2000" dirty="0" err="1" smtClean="0">
                <a:solidFill>
                  <a:schemeClr val="tx2"/>
                </a:solidFill>
              </a:rPr>
              <a:t>inundaciones</a:t>
            </a:r>
            <a:r>
              <a:rPr lang="en-US" sz="2000" dirty="0" smtClean="0">
                <a:solidFill>
                  <a:schemeClr val="tx2"/>
                </a:solidFill>
              </a:rPr>
              <a:t>, </a:t>
            </a:r>
            <a:r>
              <a:rPr lang="en-US" sz="2000" dirty="0" err="1" smtClean="0">
                <a:solidFill>
                  <a:schemeClr val="tx2"/>
                </a:solidFill>
              </a:rPr>
              <a:t>alimentos</a:t>
            </a:r>
            <a:r>
              <a:rPr lang="en-US" sz="2000" dirty="0" smtClean="0">
                <a:solidFill>
                  <a:schemeClr val="tx2"/>
                </a:solidFill>
              </a:rPr>
              <a:t>, </a:t>
            </a:r>
            <a:r>
              <a:rPr lang="en-US" sz="2000" dirty="0" err="1" smtClean="0">
                <a:solidFill>
                  <a:schemeClr val="tx2"/>
                </a:solidFill>
              </a:rPr>
              <a:t>materias</a:t>
            </a:r>
            <a:r>
              <a:rPr lang="en-US" sz="2000" dirty="0" smtClean="0">
                <a:solidFill>
                  <a:schemeClr val="tx2"/>
                </a:solidFill>
              </a:rPr>
              <a:t> </a:t>
            </a:r>
            <a:r>
              <a:rPr lang="en-US" sz="2000" dirty="0" err="1" smtClean="0">
                <a:solidFill>
                  <a:schemeClr val="tx2"/>
                </a:solidFill>
              </a:rPr>
              <a:t>primas</a:t>
            </a:r>
            <a:r>
              <a:rPr lang="en-US" sz="2000" dirty="0" smtClean="0">
                <a:solidFill>
                  <a:schemeClr val="tx2"/>
                </a:solidFill>
              </a:rPr>
              <a:t>, </a:t>
            </a:r>
            <a:r>
              <a:rPr lang="en-US" sz="2000" dirty="0" err="1" smtClean="0">
                <a:solidFill>
                  <a:schemeClr val="tx2"/>
                </a:solidFill>
              </a:rPr>
              <a:t>inspiración</a:t>
            </a:r>
            <a:r>
              <a:rPr lang="en-US" sz="2000" dirty="0" smtClean="0">
                <a:solidFill>
                  <a:schemeClr val="tx2"/>
                </a:solidFill>
              </a:rPr>
              <a:t>, etc.</a:t>
            </a:r>
            <a:endParaRPr lang="en-US" sz="2000" dirty="0">
              <a:solidFill>
                <a:schemeClr val="tx2"/>
              </a:solidFill>
            </a:endParaRPr>
          </a:p>
        </p:txBody>
      </p:sp>
      <p:pic>
        <p:nvPicPr>
          <p:cNvPr id="3074" name="Picture 2" descr="C:\Users\lily\Pictures\2011-09-09 OVENTENI\agosto 302.JPG"/>
          <p:cNvPicPr>
            <a:picLocks noChangeAspect="1" noChangeArrowheads="1"/>
          </p:cNvPicPr>
          <p:nvPr/>
        </p:nvPicPr>
        <p:blipFill>
          <a:blip r:embed="rId2" cstate="print"/>
          <a:srcRect/>
          <a:stretch>
            <a:fillRect/>
          </a:stretch>
        </p:blipFill>
        <p:spPr bwMode="auto">
          <a:xfrm>
            <a:off x="2627784" y="1970838"/>
            <a:ext cx="6516216" cy="4887162"/>
          </a:xfrm>
          <a:prstGeom prst="rect">
            <a:avLst/>
          </a:prstGeom>
          <a:noFill/>
        </p:spPr>
      </p:pic>
      <p:pic>
        <p:nvPicPr>
          <p:cNvPr id="5" name="Picture 7" descr="05"/>
          <p:cNvPicPr>
            <a:picLocks noChangeAspect="1" noChangeArrowheads="1"/>
          </p:cNvPicPr>
          <p:nvPr/>
        </p:nvPicPr>
        <p:blipFill>
          <a:blip r:embed="rId3" cstate="print"/>
          <a:srcRect/>
          <a:stretch>
            <a:fillRect/>
          </a:stretch>
        </p:blipFill>
        <p:spPr bwMode="auto">
          <a:xfrm>
            <a:off x="0" y="1988840"/>
            <a:ext cx="3263863" cy="2448272"/>
          </a:xfrm>
          <a:prstGeom prst="rect">
            <a:avLst/>
          </a:prstGeom>
          <a:noFill/>
          <a:ln w="9525">
            <a:noFill/>
            <a:miter lim="800000"/>
            <a:headEnd/>
            <a:tailEnd/>
          </a:ln>
        </p:spPr>
      </p:pic>
      <p:pic>
        <p:nvPicPr>
          <p:cNvPr id="6" name="Picture 5" descr="02"/>
          <p:cNvPicPr>
            <a:picLocks noChangeAspect="1" noChangeArrowheads="1"/>
          </p:cNvPicPr>
          <p:nvPr/>
        </p:nvPicPr>
        <p:blipFill>
          <a:blip r:embed="rId4" cstate="print"/>
          <a:srcRect/>
          <a:stretch>
            <a:fillRect/>
          </a:stretch>
        </p:blipFill>
        <p:spPr bwMode="auto">
          <a:xfrm>
            <a:off x="-1" y="4455115"/>
            <a:ext cx="3269391" cy="2430270"/>
          </a:xfrm>
          <a:prstGeom prst="rect">
            <a:avLst/>
          </a:prstGeom>
          <a:noFill/>
          <a:ln w="9525">
            <a:noFill/>
            <a:miter lim="800000"/>
            <a:headEnd/>
            <a:tailEnd/>
          </a:ln>
        </p:spPr>
      </p:pic>
    </p:spTree>
    <p:extLst>
      <p:ext uri="{BB962C8B-B14F-4D97-AF65-F5344CB8AC3E}">
        <p14:creationId xmlns:p14="http://schemas.microsoft.com/office/powerpoint/2010/main" val="3557554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8904" y="6669360"/>
            <a:ext cx="8229600" cy="216024"/>
          </a:xfrm>
        </p:spPr>
        <p:txBody>
          <a:bodyPr>
            <a:normAutofit fontScale="92500" lnSpcReduction="10000"/>
          </a:bodyPr>
          <a:lstStyle/>
          <a:p>
            <a:pPr marL="0" indent="0" algn="r">
              <a:buNone/>
            </a:pPr>
            <a:r>
              <a:rPr lang="de-DE" sz="1000" dirty="0" smtClean="0"/>
              <a:t>Foley et al. 2011. Solutions </a:t>
            </a:r>
            <a:r>
              <a:rPr lang="de-DE" sz="1000" dirty="0" err="1" smtClean="0"/>
              <a:t>for</a:t>
            </a:r>
            <a:r>
              <a:rPr lang="de-DE" sz="1000" dirty="0" smtClean="0"/>
              <a:t> a </a:t>
            </a:r>
            <a:r>
              <a:rPr lang="de-DE" sz="1000" dirty="0" err="1" smtClean="0"/>
              <a:t>cultivated</a:t>
            </a:r>
            <a:r>
              <a:rPr lang="de-DE" sz="1000" dirty="0" smtClean="0"/>
              <a:t> </a:t>
            </a:r>
            <a:r>
              <a:rPr lang="de-DE" sz="1000" dirty="0" err="1" smtClean="0"/>
              <a:t>land</a:t>
            </a:r>
            <a:r>
              <a:rPr lang="de-DE" sz="1000" dirty="0" smtClean="0"/>
              <a:t>. Nature 478: 337-342. </a:t>
            </a:r>
            <a:r>
              <a:rPr lang="de-DE" sz="1000" dirty="0" err="1" smtClean="0"/>
              <a:t>doi:10.1038</a:t>
            </a:r>
            <a:r>
              <a:rPr lang="de-DE" sz="1000" dirty="0" smtClean="0"/>
              <a:t>/</a:t>
            </a:r>
            <a:r>
              <a:rPr lang="de-DE" sz="1000" dirty="0" err="1" smtClean="0"/>
              <a:t>nature10452</a:t>
            </a:r>
            <a:endParaRPr lang="de-DE" sz="10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505" y="1052736"/>
            <a:ext cx="8967366" cy="4568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8791" y="120755"/>
            <a:ext cx="383857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7641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ln>
            <a:solidFill>
              <a:schemeClr val="accent1"/>
            </a:solidFill>
          </a:ln>
        </p:spPr>
        <p:txBody>
          <a:bodyPr>
            <a:normAutofit fontScale="90000"/>
          </a:bodyPr>
          <a:lstStyle/>
          <a:p>
            <a:r>
              <a:rPr lang="de-DE" sz="3200" dirty="0" smtClean="0">
                <a:solidFill>
                  <a:schemeClr val="accent1">
                    <a:lumMod val="75000"/>
                  </a:schemeClr>
                </a:solidFill>
              </a:rPr>
              <a:t>Los impactos (negativos) de la agricultura </a:t>
            </a:r>
            <a:r>
              <a:rPr lang="de-DE" sz="3200" dirty="0" smtClean="0">
                <a:solidFill>
                  <a:schemeClr val="tx1">
                    <a:lumMod val="50000"/>
                    <a:lumOff val="50000"/>
                  </a:schemeClr>
                </a:solidFill>
              </a:rPr>
              <a:t>(EXTENSIVA E INTENSIVA)</a:t>
            </a:r>
            <a:r>
              <a:rPr lang="de-DE" sz="3200" dirty="0" smtClean="0">
                <a:solidFill>
                  <a:schemeClr val="accent1">
                    <a:lumMod val="75000"/>
                  </a:schemeClr>
                </a:solidFill>
              </a:rPr>
              <a:t>: </a:t>
            </a:r>
            <a:endParaRPr lang="de-DE" sz="3200" dirty="0">
              <a:solidFill>
                <a:schemeClr val="accent1">
                  <a:lumMod val="75000"/>
                </a:schemeClr>
              </a:solidFill>
            </a:endParaRPr>
          </a:p>
        </p:txBody>
      </p:sp>
      <p:sp>
        <p:nvSpPr>
          <p:cNvPr id="5" name="Content Placeholder 4"/>
          <p:cNvSpPr>
            <a:spLocks noGrp="1"/>
          </p:cNvSpPr>
          <p:nvPr>
            <p:ph sz="half" idx="2"/>
          </p:nvPr>
        </p:nvSpPr>
        <p:spPr>
          <a:xfrm>
            <a:off x="457200" y="1218642"/>
            <a:ext cx="8383960" cy="5179119"/>
          </a:xfrm>
        </p:spPr>
        <p:txBody>
          <a:bodyPr>
            <a:noAutofit/>
          </a:bodyPr>
          <a:lstStyle/>
          <a:p>
            <a:r>
              <a:rPr lang="de-DE" sz="1800" dirty="0" smtClean="0"/>
              <a:t>Habitats</a:t>
            </a:r>
            <a:r>
              <a:rPr lang="de-DE" sz="1800" dirty="0"/>
              <a:t>, </a:t>
            </a:r>
            <a:r>
              <a:rPr lang="de-DE" sz="1800" dirty="0" smtClean="0"/>
              <a:t>biodiversidad, reservorios de carbono y condiciones de suelo. </a:t>
            </a:r>
          </a:p>
          <a:p>
            <a:r>
              <a:rPr lang="de-DE" sz="1800" dirty="0" smtClean="0"/>
              <a:t>A</a:t>
            </a:r>
            <a:r>
              <a:rPr lang="en-US" sz="1800" dirty="0" err="1" smtClean="0"/>
              <a:t>gricultura</a:t>
            </a:r>
            <a:r>
              <a:rPr lang="en-US" sz="1800" dirty="0" smtClean="0"/>
              <a:t> ha </a:t>
            </a:r>
            <a:r>
              <a:rPr lang="en-US" sz="1800" dirty="0" err="1" smtClean="0"/>
              <a:t>convertido</a:t>
            </a:r>
            <a:r>
              <a:rPr lang="en-US" sz="1800" dirty="0" smtClean="0"/>
              <a:t>:</a:t>
            </a:r>
          </a:p>
          <a:p>
            <a:pPr lvl="1"/>
            <a:r>
              <a:rPr lang="en-US" sz="1600" dirty="0" smtClean="0">
                <a:solidFill>
                  <a:schemeClr val="accent2"/>
                </a:solidFill>
              </a:rPr>
              <a:t>70</a:t>
            </a:r>
            <a:r>
              <a:rPr lang="en-US" sz="1600" dirty="0">
                <a:solidFill>
                  <a:schemeClr val="accent2"/>
                </a:solidFill>
              </a:rPr>
              <a:t>% </a:t>
            </a:r>
            <a:r>
              <a:rPr lang="en-US" sz="1600" dirty="0" smtClean="0">
                <a:solidFill>
                  <a:schemeClr val="accent2"/>
                </a:solidFill>
              </a:rPr>
              <a:t>de </a:t>
            </a:r>
            <a:r>
              <a:rPr lang="en-US" sz="1600" dirty="0" err="1" smtClean="0">
                <a:solidFill>
                  <a:schemeClr val="accent2"/>
                </a:solidFill>
              </a:rPr>
              <a:t>pastizales</a:t>
            </a:r>
            <a:r>
              <a:rPr lang="en-US" sz="1600" dirty="0" smtClean="0">
                <a:solidFill>
                  <a:schemeClr val="accent2"/>
                </a:solidFill>
              </a:rPr>
              <a:t> </a:t>
            </a:r>
            <a:r>
              <a:rPr lang="en-US" sz="1600" dirty="0" err="1" smtClean="0">
                <a:solidFill>
                  <a:schemeClr val="accent2"/>
                </a:solidFill>
              </a:rPr>
              <a:t>naturales</a:t>
            </a:r>
            <a:r>
              <a:rPr lang="en-US" sz="1600" dirty="0" smtClean="0">
                <a:solidFill>
                  <a:schemeClr val="accent2"/>
                </a:solidFill>
              </a:rPr>
              <a:t>, </a:t>
            </a:r>
          </a:p>
          <a:p>
            <a:pPr lvl="1"/>
            <a:r>
              <a:rPr lang="en-US" sz="1600" dirty="0" smtClean="0">
                <a:solidFill>
                  <a:schemeClr val="accent2"/>
                </a:solidFill>
              </a:rPr>
              <a:t>50</a:t>
            </a:r>
            <a:r>
              <a:rPr lang="en-US" sz="1600" dirty="0">
                <a:solidFill>
                  <a:schemeClr val="accent2"/>
                </a:solidFill>
              </a:rPr>
              <a:t>% </a:t>
            </a:r>
            <a:r>
              <a:rPr lang="en-US" sz="1600" dirty="0" smtClean="0">
                <a:solidFill>
                  <a:schemeClr val="accent2"/>
                </a:solidFill>
              </a:rPr>
              <a:t>de </a:t>
            </a:r>
            <a:r>
              <a:rPr lang="en-US" sz="1600" dirty="0" err="1" smtClean="0">
                <a:solidFill>
                  <a:schemeClr val="accent2"/>
                </a:solidFill>
              </a:rPr>
              <a:t>savanas</a:t>
            </a:r>
            <a:r>
              <a:rPr lang="en-US" sz="1600" dirty="0" smtClean="0">
                <a:solidFill>
                  <a:schemeClr val="accent2"/>
                </a:solidFill>
              </a:rPr>
              <a:t>, </a:t>
            </a:r>
          </a:p>
          <a:p>
            <a:pPr lvl="1"/>
            <a:r>
              <a:rPr lang="en-US" sz="1600" dirty="0" smtClean="0">
                <a:solidFill>
                  <a:schemeClr val="accent2"/>
                </a:solidFill>
              </a:rPr>
              <a:t>45</a:t>
            </a:r>
            <a:r>
              <a:rPr lang="en-US" sz="1600" dirty="0">
                <a:solidFill>
                  <a:schemeClr val="accent2"/>
                </a:solidFill>
              </a:rPr>
              <a:t>% </a:t>
            </a:r>
            <a:r>
              <a:rPr lang="en-US" sz="1600" dirty="0" smtClean="0">
                <a:solidFill>
                  <a:schemeClr val="accent2"/>
                </a:solidFill>
              </a:rPr>
              <a:t>de </a:t>
            </a:r>
            <a:r>
              <a:rPr lang="en-US" sz="1600" dirty="0" err="1" smtClean="0">
                <a:solidFill>
                  <a:schemeClr val="accent2"/>
                </a:solidFill>
              </a:rPr>
              <a:t>bosques</a:t>
            </a:r>
            <a:r>
              <a:rPr lang="en-US" sz="1600" dirty="0" smtClean="0">
                <a:solidFill>
                  <a:schemeClr val="accent2"/>
                </a:solidFill>
              </a:rPr>
              <a:t> deciduous </a:t>
            </a:r>
            <a:r>
              <a:rPr lang="en-US" sz="1600" dirty="0" err="1" smtClean="0">
                <a:solidFill>
                  <a:schemeClr val="accent2"/>
                </a:solidFill>
              </a:rPr>
              <a:t>templados</a:t>
            </a:r>
            <a:r>
              <a:rPr lang="en-US" sz="1600" dirty="0" smtClean="0">
                <a:solidFill>
                  <a:schemeClr val="accent2"/>
                </a:solidFill>
              </a:rPr>
              <a:t> </a:t>
            </a:r>
          </a:p>
          <a:p>
            <a:pPr lvl="1"/>
            <a:r>
              <a:rPr lang="en-US" sz="1600" dirty="0" smtClean="0">
                <a:solidFill>
                  <a:schemeClr val="accent2"/>
                </a:solidFill>
              </a:rPr>
              <a:t>27</a:t>
            </a:r>
            <a:r>
              <a:rPr lang="en-US" sz="1600" dirty="0">
                <a:solidFill>
                  <a:schemeClr val="accent2"/>
                </a:solidFill>
              </a:rPr>
              <a:t>% </a:t>
            </a:r>
            <a:r>
              <a:rPr lang="en-US" sz="1600" dirty="0" smtClean="0">
                <a:solidFill>
                  <a:schemeClr val="accent2"/>
                </a:solidFill>
              </a:rPr>
              <a:t>de </a:t>
            </a:r>
            <a:r>
              <a:rPr lang="en-US" sz="1600" dirty="0" err="1" smtClean="0">
                <a:solidFill>
                  <a:schemeClr val="accent2"/>
                </a:solidFill>
              </a:rPr>
              <a:t>bosques</a:t>
            </a:r>
            <a:r>
              <a:rPr lang="en-US" sz="1600" dirty="0" smtClean="0">
                <a:solidFill>
                  <a:schemeClr val="accent2"/>
                </a:solidFill>
              </a:rPr>
              <a:t> </a:t>
            </a:r>
            <a:r>
              <a:rPr lang="de-DE" sz="1600" dirty="0" smtClean="0">
                <a:solidFill>
                  <a:schemeClr val="accent2"/>
                </a:solidFill>
              </a:rPr>
              <a:t>tropicales</a:t>
            </a:r>
          </a:p>
          <a:p>
            <a:r>
              <a:rPr lang="en-US" sz="2000" b="1" dirty="0">
                <a:solidFill>
                  <a:schemeClr val="accent2"/>
                </a:solidFill>
              </a:rPr>
              <a:t>62% </a:t>
            </a:r>
            <a:r>
              <a:rPr lang="en-US" sz="2000" b="1" dirty="0" smtClean="0">
                <a:solidFill>
                  <a:schemeClr val="accent2"/>
                </a:solidFill>
              </a:rPr>
              <a:t>del </a:t>
            </a:r>
            <a:r>
              <a:rPr lang="en-US" sz="2000" b="1" dirty="0">
                <a:solidFill>
                  <a:schemeClr val="accent2"/>
                </a:solidFill>
              </a:rPr>
              <a:t>total </a:t>
            </a:r>
            <a:r>
              <a:rPr lang="en-US" sz="2000" b="1" dirty="0" smtClean="0">
                <a:solidFill>
                  <a:schemeClr val="accent2"/>
                </a:solidFill>
              </a:rPr>
              <a:t>de </a:t>
            </a:r>
            <a:r>
              <a:rPr lang="en-US" sz="2000" b="1" dirty="0" err="1" smtClean="0">
                <a:solidFill>
                  <a:schemeClr val="accent2"/>
                </a:solidFill>
              </a:rPr>
              <a:t>cultivos</a:t>
            </a:r>
            <a:r>
              <a:rPr lang="en-US" sz="2000" b="1" dirty="0" smtClean="0">
                <a:solidFill>
                  <a:schemeClr val="accent2"/>
                </a:solidFill>
              </a:rPr>
              <a:t> </a:t>
            </a:r>
            <a:r>
              <a:rPr lang="en-US" sz="2000" b="1" dirty="0" err="1" smtClean="0">
                <a:solidFill>
                  <a:schemeClr val="accent2"/>
                </a:solidFill>
              </a:rPr>
              <a:t>es</a:t>
            </a:r>
            <a:r>
              <a:rPr lang="en-US" sz="2000" b="1" dirty="0" smtClean="0">
                <a:solidFill>
                  <a:schemeClr val="accent2"/>
                </a:solidFill>
              </a:rPr>
              <a:t> para </a:t>
            </a:r>
            <a:r>
              <a:rPr lang="en-US" sz="2000" b="1" dirty="0" err="1" smtClean="0">
                <a:solidFill>
                  <a:schemeClr val="accent2"/>
                </a:solidFill>
              </a:rPr>
              <a:t>alimentación</a:t>
            </a:r>
            <a:r>
              <a:rPr lang="en-US" sz="2000" b="1" dirty="0" smtClean="0">
                <a:solidFill>
                  <a:schemeClr val="accent2"/>
                </a:solidFill>
              </a:rPr>
              <a:t> </a:t>
            </a:r>
            <a:r>
              <a:rPr lang="en-US" sz="2000" b="1" dirty="0" err="1" smtClean="0">
                <a:solidFill>
                  <a:schemeClr val="accent2"/>
                </a:solidFill>
              </a:rPr>
              <a:t>humana</a:t>
            </a:r>
            <a:r>
              <a:rPr lang="en-US" sz="2000" b="1" dirty="0" smtClean="0">
                <a:solidFill>
                  <a:schemeClr val="accent2"/>
                </a:solidFill>
              </a:rPr>
              <a:t>, 35</a:t>
            </a:r>
            <a:r>
              <a:rPr lang="en-US" sz="2000" b="1" dirty="0">
                <a:solidFill>
                  <a:schemeClr val="accent2"/>
                </a:solidFill>
              </a:rPr>
              <a:t>% </a:t>
            </a:r>
            <a:r>
              <a:rPr lang="en-US" sz="2000" b="1" dirty="0" smtClean="0">
                <a:solidFill>
                  <a:schemeClr val="accent2"/>
                </a:solidFill>
              </a:rPr>
              <a:t>comida de animals y 3</a:t>
            </a:r>
            <a:r>
              <a:rPr lang="en-US" sz="2000" b="1" dirty="0">
                <a:solidFill>
                  <a:schemeClr val="accent2"/>
                </a:solidFill>
              </a:rPr>
              <a:t>% </a:t>
            </a:r>
            <a:r>
              <a:rPr lang="en-US" sz="2000" b="1" dirty="0" err="1" smtClean="0">
                <a:solidFill>
                  <a:schemeClr val="accent2"/>
                </a:solidFill>
              </a:rPr>
              <a:t>bioenergía</a:t>
            </a:r>
            <a:r>
              <a:rPr lang="en-US" sz="2000" b="1" dirty="0" smtClean="0">
                <a:solidFill>
                  <a:schemeClr val="accent2"/>
                </a:solidFill>
              </a:rPr>
              <a:t> y </a:t>
            </a:r>
            <a:r>
              <a:rPr lang="en-US" sz="2000" b="1" dirty="0" err="1" smtClean="0">
                <a:solidFill>
                  <a:schemeClr val="accent2"/>
                </a:solidFill>
              </a:rPr>
              <a:t>otrosfor</a:t>
            </a:r>
            <a:r>
              <a:rPr lang="en-US" sz="2000" b="1" dirty="0" smtClean="0">
                <a:solidFill>
                  <a:schemeClr val="accent2"/>
                </a:solidFill>
              </a:rPr>
              <a:t> </a:t>
            </a:r>
            <a:r>
              <a:rPr lang="en-US" sz="2000" b="1" dirty="0">
                <a:solidFill>
                  <a:schemeClr val="accent2"/>
                </a:solidFill>
              </a:rPr>
              <a:t>bioenergy &amp; other industrial products </a:t>
            </a:r>
            <a:r>
              <a:rPr lang="en-US" sz="1400" dirty="0"/>
              <a:t>(data from FAOSTAT18). </a:t>
            </a:r>
            <a:r>
              <a:rPr lang="en-US" sz="1800" b="1" dirty="0">
                <a:solidFill>
                  <a:srgbClr val="FF0000"/>
                </a:solidFill>
              </a:rPr>
              <a:t>Agriculture (26%) + pastures (12%) = 38</a:t>
            </a:r>
            <a:r>
              <a:rPr lang="en-US" sz="1800" b="1" dirty="0" smtClean="0">
                <a:solidFill>
                  <a:srgbClr val="FF0000"/>
                </a:solidFill>
              </a:rPr>
              <a:t>%</a:t>
            </a:r>
            <a:endParaRPr lang="de-DE" sz="1800" dirty="0"/>
          </a:p>
          <a:p>
            <a:r>
              <a:rPr lang="en-US" sz="1800" dirty="0" err="1" smtClean="0"/>
              <a:t>En</a:t>
            </a:r>
            <a:r>
              <a:rPr lang="en-US" sz="1800" dirty="0" smtClean="0"/>
              <a:t> </a:t>
            </a:r>
            <a:r>
              <a:rPr lang="en-US" sz="1800" dirty="0" err="1" smtClean="0"/>
              <a:t>los</a:t>
            </a:r>
            <a:r>
              <a:rPr lang="en-US" sz="1800" dirty="0" smtClean="0"/>
              <a:t> 50 </a:t>
            </a:r>
            <a:r>
              <a:rPr lang="en-US" sz="1800" dirty="0" err="1" smtClean="0"/>
              <a:t>años</a:t>
            </a:r>
            <a:r>
              <a:rPr lang="en-US" sz="1800" dirty="0" smtClean="0"/>
              <a:t>, </a:t>
            </a:r>
            <a:r>
              <a:rPr lang="en-US" sz="1800" dirty="0" err="1" smtClean="0"/>
              <a:t>los</a:t>
            </a:r>
            <a:r>
              <a:rPr lang="en-US" sz="1800" dirty="0" smtClean="0"/>
              <a:t> </a:t>
            </a:r>
            <a:r>
              <a:rPr lang="en-US" sz="1800" dirty="0" err="1" smtClean="0"/>
              <a:t>cultivos</a:t>
            </a:r>
            <a:r>
              <a:rPr lang="en-US" sz="1800" dirty="0" smtClean="0"/>
              <a:t> </a:t>
            </a:r>
            <a:r>
              <a:rPr lang="en-US" sz="1800" dirty="0" err="1" smtClean="0"/>
              <a:t>irrigados</a:t>
            </a:r>
            <a:r>
              <a:rPr lang="en-US" sz="1800" dirty="0" smtClean="0"/>
              <a:t> </a:t>
            </a:r>
            <a:r>
              <a:rPr lang="en-US" sz="1800" dirty="0" err="1" smtClean="0"/>
              <a:t>han</a:t>
            </a:r>
            <a:r>
              <a:rPr lang="en-US" sz="1800" dirty="0" smtClean="0"/>
              <a:t> </a:t>
            </a:r>
            <a:r>
              <a:rPr lang="en-US" sz="1800" dirty="0" err="1" smtClean="0"/>
              <a:t>doblado</a:t>
            </a:r>
            <a:r>
              <a:rPr lang="en-US" sz="1800" dirty="0" smtClean="0"/>
              <a:t> el </a:t>
            </a:r>
            <a:r>
              <a:rPr lang="en-US" sz="1800" dirty="0" err="1" smtClean="0"/>
              <a:t>área</a:t>
            </a:r>
            <a:r>
              <a:rPr lang="en-US" sz="1800" dirty="0" smtClean="0"/>
              <a:t> </a:t>
            </a:r>
          </a:p>
          <a:p>
            <a:r>
              <a:rPr lang="en-US" sz="1800" dirty="0" smtClean="0"/>
              <a:t>El </a:t>
            </a:r>
            <a:r>
              <a:rPr lang="en-US" sz="1800" dirty="0" err="1" smtClean="0"/>
              <a:t>uso</a:t>
            </a:r>
            <a:r>
              <a:rPr lang="en-US" sz="1800" dirty="0" smtClean="0"/>
              <a:t> </a:t>
            </a:r>
            <a:r>
              <a:rPr lang="en-US" sz="1800" dirty="0" err="1" smtClean="0"/>
              <a:t>mundial</a:t>
            </a:r>
            <a:r>
              <a:rPr lang="en-US" sz="1800" dirty="0" smtClean="0"/>
              <a:t> de </a:t>
            </a:r>
            <a:r>
              <a:rPr lang="en-US" sz="1800" dirty="0" err="1" smtClean="0"/>
              <a:t>fertilizantes</a:t>
            </a:r>
            <a:r>
              <a:rPr lang="en-US" sz="1800" dirty="0" smtClean="0"/>
              <a:t> </a:t>
            </a:r>
            <a:r>
              <a:rPr lang="en-US" sz="1800" dirty="0" err="1" smtClean="0"/>
              <a:t>aumentó</a:t>
            </a:r>
            <a:r>
              <a:rPr lang="en-US" sz="1800" dirty="0" smtClean="0"/>
              <a:t> </a:t>
            </a:r>
            <a:r>
              <a:rPr lang="en-US" sz="1800" dirty="0" err="1" smtClean="0"/>
              <a:t>en</a:t>
            </a:r>
            <a:r>
              <a:rPr lang="en-US" sz="1800" dirty="0" smtClean="0"/>
              <a:t> 500% (&gt; </a:t>
            </a:r>
            <a:r>
              <a:rPr lang="en-US" sz="1800" dirty="0"/>
              <a:t>800% </a:t>
            </a:r>
            <a:r>
              <a:rPr lang="en-US" sz="1800" dirty="0" err="1" smtClean="0"/>
              <a:t>sólo</a:t>
            </a:r>
            <a:r>
              <a:rPr lang="en-US" sz="1800" dirty="0" smtClean="0"/>
              <a:t> para </a:t>
            </a:r>
            <a:r>
              <a:rPr lang="en-US" sz="1800" dirty="0" err="1" smtClean="0"/>
              <a:t>nitrógeno</a:t>
            </a:r>
            <a:r>
              <a:rPr lang="en-US" sz="1800" dirty="0" smtClean="0"/>
              <a:t>) </a:t>
            </a:r>
          </a:p>
          <a:p>
            <a:r>
              <a:rPr lang="en-US" sz="1800" dirty="0" err="1" smtClean="0"/>
              <a:t>Intensificación</a:t>
            </a:r>
            <a:r>
              <a:rPr lang="en-US" sz="1800" dirty="0" smtClean="0"/>
              <a:t> ha </a:t>
            </a:r>
            <a:r>
              <a:rPr lang="en-US" sz="1800" dirty="0" err="1" smtClean="0"/>
              <a:t>causado</a:t>
            </a:r>
            <a:r>
              <a:rPr lang="en-US" sz="1800" dirty="0" smtClean="0"/>
              <a:t> </a:t>
            </a:r>
            <a:r>
              <a:rPr lang="en-US" sz="1800" dirty="0" err="1" smtClean="0"/>
              <a:t>degradación</a:t>
            </a:r>
            <a:r>
              <a:rPr lang="en-US" sz="1800" dirty="0" smtClean="0"/>
              <a:t> de </a:t>
            </a:r>
            <a:r>
              <a:rPr lang="en-US" sz="1800" dirty="0" err="1" smtClean="0"/>
              <a:t>agua</a:t>
            </a:r>
            <a:r>
              <a:rPr lang="en-US" sz="1800" dirty="0" smtClean="0"/>
              <a:t>, </a:t>
            </a:r>
            <a:r>
              <a:rPr lang="en-US" sz="1800" dirty="0" err="1" smtClean="0"/>
              <a:t>aumento</a:t>
            </a:r>
            <a:r>
              <a:rPr lang="en-US" sz="1800" dirty="0" smtClean="0"/>
              <a:t> de </a:t>
            </a:r>
            <a:r>
              <a:rPr lang="en-US" sz="1800" dirty="0" err="1" smtClean="0"/>
              <a:t>uso</a:t>
            </a:r>
            <a:r>
              <a:rPr lang="en-US" sz="1800" dirty="0" smtClean="0"/>
              <a:t> de </a:t>
            </a:r>
            <a:r>
              <a:rPr lang="en-US" sz="1800" dirty="0" err="1" smtClean="0"/>
              <a:t>energía</a:t>
            </a:r>
            <a:r>
              <a:rPr lang="en-US" sz="1800" dirty="0" smtClean="0"/>
              <a:t>, y </a:t>
            </a:r>
            <a:r>
              <a:rPr lang="en-US" sz="1800" dirty="0" err="1" smtClean="0"/>
              <a:t>ampliado</a:t>
            </a:r>
            <a:r>
              <a:rPr lang="en-US" sz="1800" dirty="0" smtClean="0"/>
              <a:t> la </a:t>
            </a:r>
            <a:r>
              <a:rPr lang="en-US" sz="1800" dirty="0" err="1" smtClean="0"/>
              <a:t>contaminación</a:t>
            </a:r>
            <a:endParaRPr lang="de-DE" sz="1800" dirty="0"/>
          </a:p>
        </p:txBody>
      </p:sp>
      <p:sp>
        <p:nvSpPr>
          <p:cNvPr id="4" name="Content Placeholder 5"/>
          <p:cNvSpPr txBox="1">
            <a:spLocks/>
          </p:cNvSpPr>
          <p:nvPr/>
        </p:nvSpPr>
        <p:spPr>
          <a:xfrm>
            <a:off x="611560" y="6397761"/>
            <a:ext cx="8229600" cy="232457"/>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de-DE" sz="1200" dirty="0" smtClean="0"/>
              <a:t>Foley et al. 2011. Solutions for a cultivated land. Nature 478: 337-342. doi:10.1038/nature10452</a:t>
            </a:r>
            <a:endParaRPr lang="de-DE" sz="1200" dirty="0"/>
          </a:p>
        </p:txBody>
      </p:sp>
    </p:spTree>
    <p:extLst>
      <p:ext uri="{BB962C8B-B14F-4D97-AF65-F5344CB8AC3E}">
        <p14:creationId xmlns:p14="http://schemas.microsoft.com/office/powerpoint/2010/main" val="2783845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r>
              <a:rPr lang="en-US" sz="3600" dirty="0" smtClean="0"/>
              <a:t>Peru</a:t>
            </a:r>
            <a:endParaRPr lang="en-US" sz="3600" dirty="0"/>
          </a:p>
        </p:txBody>
      </p:sp>
      <p:sp>
        <p:nvSpPr>
          <p:cNvPr id="3" name="Marcador de contenido 2"/>
          <p:cNvSpPr>
            <a:spLocks noGrp="1"/>
          </p:cNvSpPr>
          <p:nvPr>
            <p:ph idx="1"/>
          </p:nvPr>
        </p:nvSpPr>
        <p:spPr>
          <a:xfrm>
            <a:off x="323528" y="1484784"/>
            <a:ext cx="2296349" cy="3960440"/>
          </a:xfrm>
        </p:spPr>
        <p:txBody>
          <a:bodyPr>
            <a:normAutofit fontScale="40000" lnSpcReduction="20000"/>
          </a:bodyPr>
          <a:lstStyle/>
          <a:p>
            <a:r>
              <a:rPr lang="en-US" sz="4000" dirty="0" err="1" smtClean="0"/>
              <a:t>Tráfico</a:t>
            </a:r>
            <a:r>
              <a:rPr lang="en-US" sz="4000" dirty="0" smtClean="0"/>
              <a:t> de </a:t>
            </a:r>
            <a:r>
              <a:rPr lang="en-US" sz="4000" dirty="0" err="1" smtClean="0"/>
              <a:t>tierras</a:t>
            </a:r>
            <a:r>
              <a:rPr lang="en-US" sz="4000" dirty="0" smtClean="0"/>
              <a:t> y </a:t>
            </a:r>
            <a:r>
              <a:rPr lang="en-US" sz="4000" dirty="0" err="1" smtClean="0"/>
              <a:t>costos</a:t>
            </a:r>
            <a:r>
              <a:rPr lang="en-US" sz="4000" dirty="0" smtClean="0"/>
              <a:t> de </a:t>
            </a:r>
            <a:r>
              <a:rPr lang="en-US" sz="4000" dirty="0" err="1" smtClean="0"/>
              <a:t>oportunidad</a:t>
            </a:r>
            <a:r>
              <a:rPr lang="en-US" sz="4000" dirty="0" smtClean="0"/>
              <a:t>: </a:t>
            </a:r>
            <a:endParaRPr lang="en-US" sz="3400" dirty="0" smtClean="0"/>
          </a:p>
          <a:p>
            <a:r>
              <a:rPr lang="en-US" sz="3400" dirty="0" err="1" smtClean="0"/>
              <a:t>Cada</a:t>
            </a:r>
            <a:r>
              <a:rPr lang="en-US" sz="3400" dirty="0" smtClean="0"/>
              <a:t> </a:t>
            </a:r>
            <a:r>
              <a:rPr lang="en-US" sz="3400" dirty="0" err="1" smtClean="0"/>
              <a:t>hectarea</a:t>
            </a:r>
            <a:r>
              <a:rPr lang="en-US" sz="3400" dirty="0" smtClean="0"/>
              <a:t> </a:t>
            </a:r>
            <a:r>
              <a:rPr lang="en-US" sz="3400" dirty="0" err="1" smtClean="0"/>
              <a:t>adicional</a:t>
            </a:r>
            <a:r>
              <a:rPr lang="en-US" sz="3400" dirty="0" smtClean="0"/>
              <a:t> de </a:t>
            </a:r>
            <a:r>
              <a:rPr lang="en-US" sz="3400" dirty="0" err="1" smtClean="0"/>
              <a:t>bosque</a:t>
            </a:r>
            <a:r>
              <a:rPr lang="en-US" sz="3400" dirty="0" smtClean="0"/>
              <a:t> </a:t>
            </a:r>
            <a:r>
              <a:rPr lang="en-US" sz="3400" dirty="0" err="1" smtClean="0"/>
              <a:t>aumenta</a:t>
            </a:r>
            <a:r>
              <a:rPr lang="en-US" sz="3400" dirty="0" smtClean="0"/>
              <a:t> </a:t>
            </a:r>
            <a:r>
              <a:rPr lang="en-US" sz="3400" dirty="0" err="1" smtClean="0"/>
              <a:t>su</a:t>
            </a:r>
            <a:r>
              <a:rPr lang="en-US" sz="3400" dirty="0" smtClean="0"/>
              <a:t> valor </a:t>
            </a:r>
            <a:r>
              <a:rPr lang="en-US" sz="3400" dirty="0" err="1" smtClean="0"/>
              <a:t>en</a:t>
            </a:r>
            <a:r>
              <a:rPr lang="en-US" sz="3400" dirty="0" smtClean="0"/>
              <a:t>  </a:t>
            </a:r>
            <a:r>
              <a:rPr lang="en-US" sz="3400" dirty="0"/>
              <a:t>$1371–$2587</a:t>
            </a:r>
            <a:r>
              <a:rPr lang="en-US" sz="3400" dirty="0" smtClean="0"/>
              <a:t>.</a:t>
            </a:r>
          </a:p>
          <a:p>
            <a:r>
              <a:rPr lang="en-US" sz="3400" dirty="0" err="1" smtClean="0"/>
              <a:t>Costo</a:t>
            </a:r>
            <a:r>
              <a:rPr lang="en-US" sz="3400" dirty="0" smtClean="0"/>
              <a:t> de </a:t>
            </a:r>
            <a:r>
              <a:rPr lang="en-US" sz="3400" dirty="0" err="1" smtClean="0"/>
              <a:t>oportunidad</a:t>
            </a:r>
            <a:r>
              <a:rPr lang="en-US" sz="3400" dirty="0" smtClean="0"/>
              <a:t> </a:t>
            </a:r>
            <a:r>
              <a:rPr lang="en-US" sz="3400" dirty="0" err="1" smtClean="0"/>
              <a:t>estimado</a:t>
            </a:r>
            <a:r>
              <a:rPr lang="en-US" sz="3400" dirty="0" smtClean="0"/>
              <a:t>/Ha de </a:t>
            </a:r>
            <a:r>
              <a:rPr lang="en-US" sz="3400" dirty="0" err="1" smtClean="0"/>
              <a:t>roso</a:t>
            </a:r>
            <a:r>
              <a:rPr lang="en-US" sz="3400" dirty="0" smtClean="0"/>
              <a:t> de </a:t>
            </a:r>
            <a:r>
              <a:rPr lang="en-US" sz="3400" dirty="0" err="1" smtClean="0"/>
              <a:t>bosque</a:t>
            </a:r>
            <a:r>
              <a:rPr lang="en-US" sz="3400" dirty="0" smtClean="0"/>
              <a:t> </a:t>
            </a:r>
            <a:r>
              <a:rPr lang="en-US" sz="3400" dirty="0" err="1" smtClean="0"/>
              <a:t>en</a:t>
            </a:r>
            <a:r>
              <a:rPr lang="en-US" sz="3400" dirty="0" smtClean="0"/>
              <a:t> </a:t>
            </a:r>
            <a:r>
              <a:rPr lang="en-US" sz="3400" dirty="0" err="1" smtClean="0"/>
              <a:t>frontera</a:t>
            </a:r>
            <a:r>
              <a:rPr lang="en-US" sz="3400" dirty="0" smtClean="0"/>
              <a:t> </a:t>
            </a:r>
            <a:r>
              <a:rPr lang="en-US" sz="3400" dirty="0" err="1" smtClean="0"/>
              <a:t>agrícola</a:t>
            </a:r>
            <a:r>
              <a:rPr lang="en-US" sz="3400" dirty="0" smtClean="0"/>
              <a:t> $</a:t>
            </a:r>
            <a:r>
              <a:rPr lang="en-US" sz="3400" dirty="0"/>
              <a:t>124–$226 </a:t>
            </a:r>
            <a:r>
              <a:rPr lang="en-US" sz="3400" dirty="0" smtClean="0"/>
              <a:t>/year, </a:t>
            </a:r>
            <a:r>
              <a:rPr lang="en-US" dirty="0" smtClean="0"/>
              <a:t>2003 – 2013.</a:t>
            </a:r>
          </a:p>
          <a:p>
            <a:r>
              <a:rPr lang="en-US" sz="3400" dirty="0" err="1" smtClean="0"/>
              <a:t>Cambio</a:t>
            </a:r>
            <a:r>
              <a:rPr lang="en-US" sz="3400" dirty="0" smtClean="0"/>
              <a:t> de 9-27%/</a:t>
            </a:r>
            <a:r>
              <a:rPr lang="en-US" sz="3400" dirty="0" err="1" smtClean="0"/>
              <a:t>año</a:t>
            </a:r>
            <a:endParaRPr lang="en-US" sz="3400" dirty="0" smtClean="0"/>
          </a:p>
          <a:p>
            <a:r>
              <a:rPr lang="en-US" sz="3400" dirty="0" err="1" smtClean="0"/>
              <a:t>Condiciones</a:t>
            </a:r>
            <a:r>
              <a:rPr lang="en-US" sz="3400" dirty="0" smtClean="0"/>
              <a:t> </a:t>
            </a:r>
            <a:r>
              <a:rPr lang="en-US" sz="3400" dirty="0" err="1" smtClean="0"/>
              <a:t>difícilmente</a:t>
            </a:r>
            <a:r>
              <a:rPr lang="en-US" sz="3400" dirty="0" smtClean="0"/>
              <a:t> </a:t>
            </a:r>
            <a:r>
              <a:rPr lang="en-US" sz="3400" dirty="0" err="1" smtClean="0"/>
              <a:t>deseables</a:t>
            </a:r>
            <a:r>
              <a:rPr lang="en-US" sz="3400" dirty="0" smtClean="0"/>
              <a:t> para </a:t>
            </a:r>
            <a:r>
              <a:rPr lang="en-US" sz="3400" dirty="0" err="1" smtClean="0"/>
              <a:t>programas</a:t>
            </a:r>
            <a:r>
              <a:rPr lang="en-US" sz="3400" dirty="0" smtClean="0"/>
              <a:t> </a:t>
            </a:r>
            <a:endParaRPr lang="en-US" sz="3400" dirty="0"/>
          </a:p>
        </p:txBody>
      </p:sp>
      <p:pic>
        <p:nvPicPr>
          <p:cNvPr id="4" name="Imagen 3"/>
          <p:cNvPicPr>
            <a:picLocks noChangeAspect="1"/>
          </p:cNvPicPr>
          <p:nvPr/>
        </p:nvPicPr>
        <p:blipFill>
          <a:blip r:embed="rId2" cstate="print"/>
          <a:stretch>
            <a:fillRect/>
          </a:stretch>
        </p:blipFill>
        <p:spPr>
          <a:xfrm>
            <a:off x="2753549" y="274638"/>
            <a:ext cx="5933251" cy="6177601"/>
          </a:xfrm>
          <a:prstGeom prst="rect">
            <a:avLst/>
          </a:prstGeom>
        </p:spPr>
      </p:pic>
      <p:sp>
        <p:nvSpPr>
          <p:cNvPr id="5" name="CuadroTexto 4"/>
          <p:cNvSpPr txBox="1"/>
          <p:nvPr/>
        </p:nvSpPr>
        <p:spPr>
          <a:xfrm>
            <a:off x="323528" y="6221406"/>
            <a:ext cx="3416641" cy="461665"/>
          </a:xfrm>
          <a:prstGeom prst="rect">
            <a:avLst/>
          </a:prstGeom>
          <a:noFill/>
        </p:spPr>
        <p:txBody>
          <a:bodyPr wrap="none" rtlCol="0">
            <a:spAutoFit/>
          </a:bodyPr>
          <a:lstStyle/>
          <a:p>
            <a:r>
              <a:rPr lang="en-US" sz="1200" dirty="0" smtClean="0"/>
              <a:t>Holland, 2016. Land Use Change </a:t>
            </a:r>
            <a:r>
              <a:rPr lang="en-US" sz="1200" dirty="0"/>
              <a:t>58 (2016) </a:t>
            </a:r>
            <a:r>
              <a:rPr lang="en-US" sz="1200" dirty="0" smtClean="0"/>
              <a:t>456–471</a:t>
            </a:r>
          </a:p>
          <a:p>
            <a:endParaRPr lang="en-US" sz="1200" dirty="0"/>
          </a:p>
        </p:txBody>
      </p:sp>
    </p:spTree>
    <p:extLst>
      <p:ext uri="{BB962C8B-B14F-4D97-AF65-F5344CB8AC3E}">
        <p14:creationId xmlns:p14="http://schemas.microsoft.com/office/powerpoint/2010/main" val="1231222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2677</TotalTime>
  <Words>1291</Words>
  <Application>Microsoft Office PowerPoint</Application>
  <PresentationFormat>Presentación en pantalla (4:3)</PresentationFormat>
  <Paragraphs>172</Paragraphs>
  <Slides>21</Slides>
  <Notes>4</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21</vt:i4>
      </vt:variant>
    </vt:vector>
  </HeadingPairs>
  <TitlesOfParts>
    <vt:vector size="28" baseType="lpstr">
      <vt:lpstr>Arial</vt:lpstr>
      <vt:lpstr>Calibri</vt:lpstr>
      <vt:lpstr>Times</vt:lpstr>
      <vt:lpstr>Times New Roman</vt:lpstr>
      <vt:lpstr>Wingdings</vt:lpstr>
      <vt:lpstr>Tema de Office</vt:lpstr>
      <vt:lpstr>Acrobat Document</vt:lpstr>
      <vt:lpstr>Restauración ecológica del paisaje</vt:lpstr>
      <vt:lpstr>El Problema: </vt:lpstr>
      <vt:lpstr>Presentación de PowerPoint</vt:lpstr>
      <vt:lpstr>Presentación de PowerPoint</vt:lpstr>
      <vt:lpstr>Porqué los bosques tropicales? </vt:lpstr>
      <vt:lpstr>BOSQUES traen beneficios a las poblaciones Rurales que viven en economías de subsistencia, pero también a la sociedad como un todo – dependiendo en las contribucions de la naturaleza a la gente (servicios ecosistémicos) ES: regulación del agua, secuestro de carbono, protección contra inundaciones, alimentos, materias primas, inspiración, etc.</vt:lpstr>
      <vt:lpstr>Presentación de PowerPoint</vt:lpstr>
      <vt:lpstr>Los impactos (negativos) de la agricultura (EXTENSIVA E INTENSIVA): </vt:lpstr>
      <vt:lpstr>Peru</vt:lpstr>
      <vt:lpstr>https://www.eurekalert.org/multimedia/pub/70422.php</vt:lpstr>
      <vt:lpstr>Presentación de PowerPoint</vt:lpstr>
      <vt:lpstr>La hipótesis de la cantidad de habitat</vt:lpstr>
      <vt:lpstr>Presentación de PowerPoint</vt:lpstr>
      <vt:lpstr>2. Intensificación ecológica</vt:lpstr>
      <vt:lpstr>Conceptos de restauración</vt:lpstr>
      <vt:lpstr>Presentación de PowerPoint</vt:lpstr>
      <vt:lpstr>Restauración  y conectividad del paisaje</vt:lpstr>
      <vt:lpstr>Planes de calidad de vida establecen prioridades para desarrollo de comunidades locales </vt:lpstr>
      <vt:lpstr>Presentación de PowerPoint</vt:lpstr>
      <vt:lpstr>Próximos retos:</vt:lpstr>
      <vt:lpstr>Oportunidades de restauración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lily</dc:creator>
  <cp:lastModifiedBy>Windows User</cp:lastModifiedBy>
  <cp:revision>201</cp:revision>
  <cp:lastPrinted>2017-04-26T18:24:54Z</cp:lastPrinted>
  <dcterms:created xsi:type="dcterms:W3CDTF">2015-05-13T23:24:13Z</dcterms:created>
  <dcterms:modified xsi:type="dcterms:W3CDTF">2019-09-13T17:15:29Z</dcterms:modified>
</cp:coreProperties>
</file>